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74"/>
  </p:notesMasterIdLst>
  <p:sldIdLst>
    <p:sldId id="256" r:id="rId2"/>
    <p:sldId id="257" r:id="rId3"/>
    <p:sldId id="258" r:id="rId4"/>
    <p:sldId id="324" r:id="rId5"/>
    <p:sldId id="325" r:id="rId6"/>
    <p:sldId id="326"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2" r:id="rId61"/>
    <p:sldId id="381" r:id="rId62"/>
    <p:sldId id="383" r:id="rId63"/>
    <p:sldId id="384" r:id="rId64"/>
    <p:sldId id="385" r:id="rId65"/>
    <p:sldId id="386" r:id="rId66"/>
    <p:sldId id="387" r:id="rId67"/>
    <p:sldId id="388" r:id="rId68"/>
    <p:sldId id="389" r:id="rId69"/>
    <p:sldId id="390" r:id="rId70"/>
    <p:sldId id="391" r:id="rId71"/>
    <p:sldId id="321" r:id="rId72"/>
    <p:sldId id="323" r:id="rId73"/>
  </p:sldIdLst>
  <p:sldSz cx="12192000" cy="6858000"/>
  <p:notesSz cx="6858000" cy="9144000"/>
  <p:embeddedFontLst>
    <p:embeddedFont>
      <p:font typeface="Calibri" panose="020F0502020204030204" pitchFamily="34" charset="0"/>
      <p:regular r:id="rId75"/>
      <p:bold r:id="rId76"/>
      <p:italic r:id="rId77"/>
      <p:boldItalic r:id="rId78"/>
    </p:embeddedFont>
    <p:embeddedFont>
      <p:font typeface="Noto Sans Symbols" panose="020B0604020202020204" charset="0"/>
      <p:regular r:id="rId79"/>
    </p:embeddedFont>
    <p:embeddedFont>
      <p:font typeface="Proxima Nova" panose="020B0604020202020204" charset="0"/>
      <p:bold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2" roundtripDataSignature="AMtx7miFCB/TB4ZttkL2vWC2KTqGPXZkW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273" autoAdjust="0"/>
  </p:normalViewPr>
  <p:slideViewPr>
    <p:cSldViewPr snapToGrid="0">
      <p:cViewPr varScale="1">
        <p:scale>
          <a:sx n="101" d="100"/>
          <a:sy n="101" d="100"/>
        </p:scale>
        <p:origin x="24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abc1c5b1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cabc1c5b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Почему нельзя </a:t>
            </a:r>
            <a:r>
              <a:rPr lang="ru-RU" sz="1200" b="0" i="0" u="none" strike="noStrike" cap="none" dirty="0" err="1">
                <a:solidFill>
                  <a:srgbClr val="000000"/>
                </a:solidFill>
                <a:effectLst/>
                <a:latin typeface="Calibri"/>
                <a:ea typeface="Calibri"/>
                <a:cs typeface="Calibri"/>
                <a:sym typeface="Calibri"/>
              </a:rPr>
              <a:t>расчитывать</a:t>
            </a:r>
            <a:r>
              <a:rPr lang="ru-RU" sz="1200" b="0" i="0" u="none" strike="noStrike" cap="none" dirty="0">
                <a:solidFill>
                  <a:srgbClr val="000000"/>
                </a:solidFill>
                <a:effectLst/>
                <a:latin typeface="Calibri"/>
                <a:ea typeface="Calibri"/>
                <a:cs typeface="Calibri"/>
                <a:sym typeface="Calibri"/>
              </a:rPr>
              <a:t>, что команды </a:t>
            </a:r>
            <a:r>
              <a:rPr lang="ru-RU" sz="1200" b="0" i="0" u="none" strike="noStrike" cap="none" dirty="0" err="1">
                <a:solidFill>
                  <a:srgbClr val="000000"/>
                </a:solidFill>
                <a:effectLst/>
                <a:latin typeface="Calibri"/>
                <a:ea typeface="Calibri"/>
                <a:cs typeface="Calibri"/>
                <a:sym typeface="Calibri"/>
              </a:rPr>
              <a:t>useradd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userdel</a:t>
            </a:r>
            <a:r>
              <a:rPr lang="ru-RU" sz="1200" b="0" i="0" u="none" strike="noStrike" cap="none" dirty="0">
                <a:solidFill>
                  <a:srgbClr val="000000"/>
                </a:solidFill>
                <a:effectLst/>
                <a:latin typeface="Calibri"/>
                <a:ea typeface="Calibri"/>
                <a:cs typeface="Calibri"/>
                <a:sym typeface="Calibri"/>
              </a:rPr>
              <a:t> и другие есть, даже если присутствует файл </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Дело в том, что управление пользователями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почти целиком переложено на </a:t>
            </a:r>
            <a:r>
              <a:rPr lang="ru-RU" sz="1200" b="0" i="0" u="none" strike="noStrike" cap="none" dirty="0" err="1">
                <a:solidFill>
                  <a:srgbClr val="000000"/>
                </a:solidFill>
                <a:effectLst/>
                <a:latin typeface="Calibri"/>
                <a:ea typeface="Calibri"/>
                <a:cs typeface="Calibri"/>
                <a:sym typeface="Calibri"/>
              </a:rPr>
              <a:t>user-space</a:t>
            </a:r>
            <a:r>
              <a:rPr lang="ru-RU" sz="1200" b="0" i="0" u="none" strike="noStrike" cap="none" dirty="0">
                <a:solidFill>
                  <a:srgbClr val="000000"/>
                </a:solidFill>
                <a:effectLst/>
                <a:latin typeface="Calibri"/>
                <a:ea typeface="Calibri"/>
                <a:cs typeface="Calibri"/>
                <a:sym typeface="Calibri"/>
              </a:rPr>
              <a:t>. В ядре пользователи не хранятся. Для ядра существуют только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которые оно уже может присваивать файлам, процессам, разделяемым ресурсам, сверять права доступа к ресурсам. В ядре даже имен пользователя нет, как и паролей. Только числа -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И нет никаких системных вызовов для добавления или удаления пользователей. Можно узнать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процесса или ресурса через системные вызовы, можно их установить, но это просто числа для ядра. Нет такого </a:t>
            </a:r>
            <a:r>
              <a:rPr lang="ru-RU" sz="1200" b="0" i="0" u="none" strike="noStrike" cap="none" dirty="0" err="1">
                <a:solidFill>
                  <a:srgbClr val="000000"/>
                </a:solidFill>
                <a:effectLst/>
                <a:latin typeface="Calibri"/>
                <a:ea typeface="Calibri"/>
                <a:cs typeface="Calibri"/>
                <a:sym typeface="Calibri"/>
              </a:rPr>
              <a:t>сискола</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adduser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useradd</a:t>
            </a:r>
            <a:r>
              <a:rPr lang="ru-RU" sz="1200" b="0" i="0" u="none" strike="noStrike" cap="none" dirty="0">
                <a:solidFill>
                  <a:srgbClr val="000000"/>
                </a:solidFill>
                <a:effectLst/>
                <a:latin typeface="Calibri"/>
                <a:ea typeface="Calibri"/>
                <a:cs typeface="Calibri"/>
                <a:sym typeface="Calibri"/>
              </a:rPr>
              <a:t>() или чего-то подобного.</a:t>
            </a:r>
            <a:endParaRPr lang="ru-RU" dirty="0"/>
          </a:p>
        </p:txBody>
      </p:sp>
    </p:spTree>
    <p:extLst>
      <p:ext uri="{BB962C8B-B14F-4D97-AF65-F5344CB8AC3E}">
        <p14:creationId xmlns:p14="http://schemas.microsoft.com/office/powerpoint/2010/main" val="465099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По этой причине я могу даже несуществующий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задавать. В качестве примера можно создать файл и командой </a:t>
            </a:r>
            <a:r>
              <a:rPr lang="ru-RU" sz="1200" b="0" i="0" u="none" strike="noStrike" cap="none" dirty="0" err="1">
                <a:solidFill>
                  <a:srgbClr val="000000"/>
                </a:solidFill>
                <a:effectLst/>
                <a:latin typeface="Calibri"/>
                <a:ea typeface="Calibri"/>
                <a:cs typeface="Calibri"/>
                <a:sym typeface="Calibri"/>
              </a:rPr>
              <a:t>chown</a:t>
            </a:r>
            <a:r>
              <a:rPr lang="ru-RU" sz="1200" b="0" i="0" u="none" strike="noStrike" cap="none" dirty="0">
                <a:solidFill>
                  <a:srgbClr val="000000"/>
                </a:solidFill>
                <a:effectLst/>
                <a:latin typeface="Calibri"/>
                <a:ea typeface="Calibri"/>
                <a:cs typeface="Calibri"/>
                <a:sym typeface="Calibri"/>
              </a:rPr>
              <a:t> поменять у него идентификатор владельца на несуществующий. Ядру плевать, есть ли такой юзер. Ему передали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 оно его сохранило. Файловая система тоже не будет протестовать. В том числе из-за этого управление пользователями так сильно разнится от системы к системе и обросло большим количеством команд.</a:t>
            </a:r>
            <a:endParaRPr lang="ru-RU" dirty="0"/>
          </a:p>
        </p:txBody>
      </p:sp>
    </p:spTree>
    <p:extLst>
      <p:ext uri="{BB962C8B-B14F-4D97-AF65-F5344CB8AC3E}">
        <p14:creationId xmlns:p14="http://schemas.microsoft.com/office/powerpoint/2010/main" val="3327421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Пользователей можно объединять в группы. У каждого пользователя есть одна главная группа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где указан ее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Сами группы с именами, паролями и составом определены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 Каждая строка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 это имя группы; пароль X; идентификатор группы; участники группы через запятую. Через эти списки пользователь может иметь дополнительные группы.</a:t>
            </a:r>
            <a:endParaRPr lang="ru-RU" dirty="0"/>
          </a:p>
        </p:txBody>
      </p:sp>
    </p:spTree>
    <p:extLst>
      <p:ext uri="{BB962C8B-B14F-4D97-AF65-F5344CB8AC3E}">
        <p14:creationId xmlns:p14="http://schemas.microsoft.com/office/powerpoint/2010/main" val="2829892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У групп есть аналогичные утилиты для создания/удаления - </a:t>
            </a:r>
            <a:r>
              <a:rPr lang="ru-RU" sz="1200" b="0" i="0" u="none" strike="noStrike" cap="none" dirty="0" err="1">
                <a:solidFill>
                  <a:srgbClr val="000000"/>
                </a:solidFill>
                <a:effectLst/>
                <a:latin typeface="Calibri"/>
                <a:ea typeface="Calibri"/>
                <a:cs typeface="Calibri"/>
                <a:sym typeface="Calibri"/>
              </a:rPr>
              <a:t>groupadd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groupdel</a:t>
            </a:r>
            <a:r>
              <a:rPr lang="ru-RU" sz="1200" b="0" i="0" u="none" strike="noStrike" cap="none" dirty="0">
                <a:solidFill>
                  <a:srgbClr val="000000"/>
                </a:solidFill>
                <a:effectLst/>
                <a:latin typeface="Calibri"/>
                <a:ea typeface="Calibri"/>
                <a:cs typeface="Calibri"/>
                <a:sym typeface="Calibri"/>
              </a:rPr>
              <a:t>. Для добавления пользователя в группу используется команда </a:t>
            </a:r>
            <a:r>
              <a:rPr lang="ru-RU" sz="1200" b="0" i="0" u="none" strike="noStrike" cap="none" dirty="0" err="1">
                <a:solidFill>
                  <a:srgbClr val="000000"/>
                </a:solidFill>
                <a:effectLst/>
                <a:latin typeface="Calibri"/>
                <a:ea typeface="Calibri"/>
                <a:cs typeface="Calibri"/>
                <a:sym typeface="Calibri"/>
              </a:rPr>
              <a:t>usermod</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2163798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У групп есть аналогичные утилиты для создания/удаления - </a:t>
            </a:r>
            <a:r>
              <a:rPr lang="ru-RU" sz="1200" b="0" i="0" u="none" strike="noStrike" cap="none" dirty="0" err="1">
                <a:solidFill>
                  <a:srgbClr val="000000"/>
                </a:solidFill>
                <a:effectLst/>
                <a:latin typeface="Calibri"/>
                <a:ea typeface="Calibri"/>
                <a:cs typeface="Calibri"/>
                <a:sym typeface="Calibri"/>
              </a:rPr>
              <a:t>groupadd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groupdel</a:t>
            </a:r>
            <a:r>
              <a:rPr lang="ru-RU" sz="1200" b="0" i="0" u="none" strike="noStrike" cap="none" dirty="0">
                <a:solidFill>
                  <a:srgbClr val="000000"/>
                </a:solidFill>
                <a:effectLst/>
                <a:latin typeface="Calibri"/>
                <a:ea typeface="Calibri"/>
                <a:cs typeface="Calibri"/>
                <a:sym typeface="Calibri"/>
              </a:rPr>
              <a:t>. Для добавления пользователя в группу используется команда </a:t>
            </a:r>
            <a:r>
              <a:rPr lang="ru-RU" sz="1200" b="0" i="0" u="none" strike="noStrike" cap="none" dirty="0" err="1">
                <a:solidFill>
                  <a:srgbClr val="000000"/>
                </a:solidFill>
                <a:effectLst/>
                <a:latin typeface="Calibri"/>
                <a:ea typeface="Calibri"/>
                <a:cs typeface="Calibri"/>
                <a:sym typeface="Calibri"/>
              </a:rPr>
              <a:t>usermod</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3098217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У групп есть аналогичные утилиты для создания/удаления - </a:t>
            </a:r>
            <a:r>
              <a:rPr lang="ru-RU" sz="1200" b="0" i="0" u="none" strike="noStrike" cap="none" dirty="0" err="1">
                <a:solidFill>
                  <a:srgbClr val="000000"/>
                </a:solidFill>
                <a:effectLst/>
                <a:latin typeface="Calibri"/>
                <a:ea typeface="Calibri"/>
                <a:cs typeface="Calibri"/>
                <a:sym typeface="Calibri"/>
              </a:rPr>
              <a:t>groupadd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groupdel</a:t>
            </a:r>
            <a:r>
              <a:rPr lang="ru-RU" sz="1200" b="0" i="0" u="none" strike="noStrike" cap="none" dirty="0">
                <a:solidFill>
                  <a:srgbClr val="000000"/>
                </a:solidFill>
                <a:effectLst/>
                <a:latin typeface="Calibri"/>
                <a:ea typeface="Calibri"/>
                <a:cs typeface="Calibri"/>
                <a:sym typeface="Calibri"/>
              </a:rPr>
              <a:t>. Для добавления пользователя в группу используется команда </a:t>
            </a:r>
            <a:r>
              <a:rPr lang="ru-RU" sz="1200" b="0" i="0" u="none" strike="noStrike" cap="none" dirty="0" err="1">
                <a:solidFill>
                  <a:srgbClr val="000000"/>
                </a:solidFill>
                <a:effectLst/>
                <a:latin typeface="Calibri"/>
                <a:ea typeface="Calibri"/>
                <a:cs typeface="Calibri"/>
                <a:sym typeface="Calibri"/>
              </a:rPr>
              <a:t>usermod</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863080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У групп есть аналогичные утилиты для создания/удаления - </a:t>
            </a:r>
            <a:r>
              <a:rPr lang="ru-RU" sz="1200" b="0" i="0" u="none" strike="noStrike" cap="none" dirty="0" err="1">
                <a:solidFill>
                  <a:srgbClr val="000000"/>
                </a:solidFill>
                <a:effectLst/>
                <a:latin typeface="Calibri"/>
                <a:ea typeface="Calibri"/>
                <a:cs typeface="Calibri"/>
                <a:sym typeface="Calibri"/>
              </a:rPr>
              <a:t>groupadd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groupdel</a:t>
            </a:r>
            <a:r>
              <a:rPr lang="ru-RU" sz="1200" b="0" i="0" u="none" strike="noStrike" cap="none" dirty="0">
                <a:solidFill>
                  <a:srgbClr val="000000"/>
                </a:solidFill>
                <a:effectLst/>
                <a:latin typeface="Calibri"/>
                <a:ea typeface="Calibri"/>
                <a:cs typeface="Calibri"/>
                <a:sym typeface="Calibri"/>
              </a:rPr>
              <a:t>. Для добавления пользователя в группу используется команда </a:t>
            </a:r>
            <a:r>
              <a:rPr lang="ru-RU" sz="1200" b="0" i="0" u="none" strike="noStrike" cap="none" dirty="0" err="1">
                <a:solidFill>
                  <a:srgbClr val="000000"/>
                </a:solidFill>
                <a:effectLst/>
                <a:latin typeface="Calibri"/>
                <a:ea typeface="Calibri"/>
                <a:cs typeface="Calibri"/>
                <a:sym typeface="Calibri"/>
              </a:rPr>
              <a:t>usermod</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2368860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У групп есть аналогичные утилиты для создания/удаления - </a:t>
            </a:r>
            <a:r>
              <a:rPr lang="ru-RU" sz="1200" b="0" i="0" u="none" strike="noStrike" cap="none" dirty="0" err="1">
                <a:solidFill>
                  <a:srgbClr val="000000"/>
                </a:solidFill>
                <a:effectLst/>
                <a:latin typeface="Calibri"/>
                <a:ea typeface="Calibri"/>
                <a:cs typeface="Calibri"/>
                <a:sym typeface="Calibri"/>
              </a:rPr>
              <a:t>groupadd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groupdel</a:t>
            </a:r>
            <a:r>
              <a:rPr lang="ru-RU" sz="1200" b="0" i="0" u="none" strike="noStrike" cap="none" dirty="0">
                <a:solidFill>
                  <a:srgbClr val="000000"/>
                </a:solidFill>
                <a:effectLst/>
                <a:latin typeface="Calibri"/>
                <a:ea typeface="Calibri"/>
                <a:cs typeface="Calibri"/>
                <a:sym typeface="Calibri"/>
              </a:rPr>
              <a:t>. Для добавления пользователя в группу используется команда </a:t>
            </a:r>
            <a:r>
              <a:rPr lang="ru-RU" sz="1200" b="0" i="0" u="none" strike="noStrike" cap="none" dirty="0" err="1">
                <a:solidFill>
                  <a:srgbClr val="000000"/>
                </a:solidFill>
                <a:effectLst/>
                <a:latin typeface="Calibri"/>
                <a:ea typeface="Calibri"/>
                <a:cs typeface="Calibri"/>
                <a:sym typeface="Calibri"/>
              </a:rPr>
              <a:t>usermod</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3140976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В чем отличие реального пользователя от эффективного? Реальный пользователь - это тот, кто запустил процесс. Реальная группа - это то, из какой группы пользователь запустил процесс. Эти вещи берутся при логине из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и обычно не меняются все время работы сессии. Эффективные пользователь и группа - это приобретенные процессом при или после запуска. Они используются для сверок прав доступа к файлам и другим ресурсам.</a:t>
            </a:r>
          </a:p>
        </p:txBody>
      </p:sp>
    </p:spTree>
    <p:extLst>
      <p:ext uri="{BB962C8B-B14F-4D97-AF65-F5344CB8AC3E}">
        <p14:creationId xmlns:p14="http://schemas.microsoft.com/office/powerpoint/2010/main" val="4021306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Как может получиться, что эффективные и реальные пользователь/группа не совпадают? Например, при помощи прямого изменения через системные вызовы и при помощи особых свойств исполняемых файлов. В правах доступа исполняемого файла можно задать биты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то процесс, запустившийся с этого файла, получит эффективный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как у владельца этого файла.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то будет тоже самое с группой. То есть выполняя программу с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можно поменять эффективного пользователя, но реальный останется неизменным. Зачем это может быть надо? К примеру, для программ, которые должны иметь доступ к некоторым рутовым ресурсам, вроде </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 это команда смены пароля.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она должна уметь писать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но вызывается она из обычных программ, из консоли, например. Когда вызывают такую программу, она на время получает права рута. Понятно, что таких программ не очень много, и писать их нужно очень аккуратно, так как любой ее выполняющий становится на время </a:t>
            </a:r>
            <a:r>
              <a:rPr lang="ru-RU" sz="1200" b="0" i="0" u="none" strike="noStrike" cap="none" dirty="0" err="1">
                <a:solidFill>
                  <a:srgbClr val="000000"/>
                </a:solidFill>
                <a:effectLst/>
                <a:latin typeface="Calibri"/>
                <a:ea typeface="Calibri"/>
                <a:cs typeface="Calibri"/>
                <a:sym typeface="Calibri"/>
              </a:rPr>
              <a:t>рутом</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240630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abc1c5b11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cabc1c5b1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Как может получиться, что эффективные и реальные пользователь/группа не совпадают? Например, при помощи прямого изменения через системные вызовы и при помощи особых свойств исполняемых файлов. В правах доступа исполняемого файла можно задать биты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то процесс, запустившийся с этого файла, получит эффективный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как у владельца этого файла.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то будет тоже самое с группой. То есть выполняя программу с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можно поменять эффективного пользователя, но реальный останется неизменным. Зачем это может быть надо? К примеру, для программ, которые должны иметь доступ к некоторым рутовым ресурсам, вроде </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 это команда смены пароля.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она должна уметь писать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но вызывается она из обычных программ, из консоли, например. Когда вызывают такую программу, она на время получает права рута. Понятно, что таких программ не очень много, и писать их нужно очень аккуратно, так как любой ее выполняющий становится на время </a:t>
            </a:r>
            <a:r>
              <a:rPr lang="ru-RU" sz="1200" b="0" i="0" u="none" strike="noStrike" cap="none" dirty="0" err="1">
                <a:solidFill>
                  <a:srgbClr val="000000"/>
                </a:solidFill>
                <a:effectLst/>
                <a:latin typeface="Calibri"/>
                <a:ea typeface="Calibri"/>
                <a:cs typeface="Calibri"/>
                <a:sym typeface="Calibri"/>
              </a:rPr>
              <a:t>рутом</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3822418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Как может получиться, что эффективные и реальные пользователь/группа не совпадают? Например, при помощи прямого изменения через системные вызовы и при помощи особых свойств исполняемых файлов. В правах доступа исполняемого файла можно задать биты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то процесс, запустившийся с этого файла, получит эффективный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как у владельца этого файла.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то будет тоже самое с группой. То есть выполняя программу с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можно поменять эффективного пользователя, но реальный останется неизменным. Зачем это может быть надо? К примеру, для программ, которые должны иметь доступ к некоторым рутовым ресурсам, вроде </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 это команда смены пароля.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она должна уметь писать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но вызывается она из обычных программ, из консоли, например. Когда вызывают такую программу, она на время получает права рута. Понятно, что таких программ не очень много, и писать их нужно очень аккуратно, так как любой ее выполняющий становится на время </a:t>
            </a:r>
            <a:r>
              <a:rPr lang="ru-RU" sz="1200" b="0" i="0" u="none" strike="noStrike" cap="none" dirty="0" err="1">
                <a:solidFill>
                  <a:srgbClr val="000000"/>
                </a:solidFill>
                <a:effectLst/>
                <a:latin typeface="Calibri"/>
                <a:ea typeface="Calibri"/>
                <a:cs typeface="Calibri"/>
                <a:sym typeface="Calibri"/>
              </a:rPr>
              <a:t>рутом</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4099446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Как может получиться, что эффективные и реальные пользователь/группа не совпадают? Например, при помощи прямого изменения через системные вызовы и при помощи особых свойств исполняемых файлов. В правах доступа исполняемого файла можно задать биты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то процесс, запустившийся с этого файла, получит эффективный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как у владельца этого файла.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то будет тоже самое с группой. То есть выполняя программу с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можно поменять эффективного пользователя, но реальный останется неизменным. Зачем это может быть надо? К примеру, для программ, которые должны иметь доступ к некоторым рутовым ресурсам, вроде </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 это команда смены пароля.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она должна уметь писать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но вызывается она из обычных программ, из консоли, например. Когда вызывают такую программу, она на время получает права рута. Понятно, что таких программ не очень много, и писать их нужно очень аккуратно, так как любой ее выполняющий становится на время </a:t>
            </a:r>
            <a:r>
              <a:rPr lang="ru-RU" sz="1200" b="0" i="0" u="none" strike="noStrike" cap="none" dirty="0" err="1">
                <a:solidFill>
                  <a:srgbClr val="000000"/>
                </a:solidFill>
                <a:effectLst/>
                <a:latin typeface="Calibri"/>
                <a:ea typeface="Calibri"/>
                <a:cs typeface="Calibri"/>
                <a:sym typeface="Calibri"/>
              </a:rPr>
              <a:t>рутом</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2197332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Как может получиться, что эффективные и реальные пользователь/группа не совпадают? Например, при помощи прямого изменения через системные вызовы и при помощи особых свойств исполняемых файлов. В правах доступа исполняемого файла можно задать биты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то процесс, запустившийся с этого файла, получит эффективный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как у владельца этого файла.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то будет тоже самое с группой. То есть выполняя программу с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можно поменять эффективного пользователя, но реальный останется неизменным. Зачем это может быть надо? К примеру, для программ, которые должны иметь доступ к некоторым рутовым ресурсам, вроде </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 это команда смены пароля.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она должна уметь писать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но вызывается она из обычных программ, из консоли, например. Когда вызывают такую программу, она на время получает права рута. Понятно, что таких программ не очень много, и писать их нужно очень аккуратно, так как любой ее выполняющий становится на время </a:t>
            </a:r>
            <a:r>
              <a:rPr lang="ru-RU" sz="1200" b="0" i="0" u="none" strike="noStrike" cap="none" dirty="0" err="1">
                <a:solidFill>
                  <a:srgbClr val="000000"/>
                </a:solidFill>
                <a:effectLst/>
                <a:latin typeface="Calibri"/>
                <a:ea typeface="Calibri"/>
                <a:cs typeface="Calibri"/>
                <a:sym typeface="Calibri"/>
              </a:rPr>
              <a:t>рутом</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342022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Как может получиться, что эффективные и реальные пользователь/группа не совпадают? Например, при помощи прямого изменения через системные вызовы и при помощи особых свойств исполняемых файлов. В правах доступа исполняемого файла можно задать биты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то процесс, запустившийся с этого файла, получит эффективный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как у владельца этого файла.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то будет тоже самое с группой. То есть выполняя программу с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можно поменять эффективного пользователя, но реальный останется неизменным. Зачем это может быть надо? К примеру, для программ, которые должны иметь доступ к некоторым рутовым ресурсам, вроде </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 это команда смены пароля.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она должна уметь писать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но вызывается она из обычных программ, из консоли, например. Когда вызывают такую программу, она на время получает права рута. Понятно, что таких программ не очень много, и писать их нужно очень аккуратно, так как любой ее выполняющий становится на время </a:t>
            </a:r>
            <a:r>
              <a:rPr lang="ru-RU" sz="1200" b="0" i="0" u="none" strike="noStrike" cap="none" dirty="0" err="1">
                <a:solidFill>
                  <a:srgbClr val="000000"/>
                </a:solidFill>
                <a:effectLst/>
                <a:latin typeface="Calibri"/>
                <a:ea typeface="Calibri"/>
                <a:cs typeface="Calibri"/>
                <a:sym typeface="Calibri"/>
              </a:rPr>
              <a:t>рутом</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580799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Как может получиться, что эффективные и реальные пользователь/группа не совпадают? Например, при помощи прямого изменения через системные вызовы и при помощи особых свойств исполняемых файлов. В правах доступа исполняемого файла можно задать биты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то процесс, запустившийся с этого файла, получит эффективный </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как у владельца этого файла. Если установлен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то будет тоже самое с группой. То есть выполняя программу с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можно поменять эффективного пользователя, но реальный останется неизменным. Зачем это может быть надо? К примеру, для программ, которые должны иметь доступ к некоторым рутовым ресурсам, вроде </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 это команда смены пароля.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она должна уметь писать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но вызывается она из обычных программ, из консоли, например. Когда вызывают такую программу, она на время получает права рута. Понятно, что таких программ не очень много, и писать их нужно очень аккуратно, так как любой ее выполняющий становится на время </a:t>
            </a:r>
            <a:r>
              <a:rPr lang="ru-RU" sz="1200" b="0" i="0" u="none" strike="noStrike" cap="none" dirty="0" err="1">
                <a:solidFill>
                  <a:srgbClr val="000000"/>
                </a:solidFill>
                <a:effectLst/>
                <a:latin typeface="Calibri"/>
                <a:ea typeface="Calibri"/>
                <a:cs typeface="Calibri"/>
                <a:sym typeface="Calibri"/>
              </a:rPr>
              <a:t>рутом</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664081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Кроме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бита можно поменять UID и EUID явно. Для этого есть функции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всегда меняет только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если на это есть права.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тоже всегда меняет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но еще может поменять реального, если текущий EUID - </a:t>
            </a:r>
            <a:r>
              <a:rPr lang="ru-RU" sz="1200" b="0" i="0" u="none" strike="noStrike" cap="none" dirty="0" err="1">
                <a:solidFill>
                  <a:srgbClr val="000000"/>
                </a:solidFill>
                <a:effectLst/>
                <a:latin typeface="Calibri"/>
                <a:ea typeface="Calibri"/>
                <a:cs typeface="Calibri"/>
                <a:sym typeface="Calibri"/>
              </a:rPr>
              <a:t>root</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3991755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Кроме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бита можно поменять UID и EUID явно. Для этого есть функции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всегда меняет только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если на это есть права.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тоже всегда меняет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но еще может поменять реального, если текущий EUID - </a:t>
            </a:r>
            <a:r>
              <a:rPr lang="ru-RU" sz="1200" b="0" i="0" u="none" strike="noStrike" cap="none" dirty="0" err="1">
                <a:solidFill>
                  <a:srgbClr val="000000"/>
                </a:solidFill>
                <a:effectLst/>
                <a:latin typeface="Calibri"/>
                <a:ea typeface="Calibri"/>
                <a:cs typeface="Calibri"/>
                <a:sym typeface="Calibri"/>
              </a:rPr>
              <a:t>root</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761077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Кроме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бита можно поменять UID и EUID явно. Для этого есть функции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всегда меняет только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если на это есть права.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тоже всегда меняет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но еще может поменять реального, если текущий EUID - </a:t>
            </a:r>
            <a:r>
              <a:rPr lang="ru-RU" sz="1200" b="0" i="0" u="none" strike="noStrike" cap="none" dirty="0" err="1">
                <a:solidFill>
                  <a:srgbClr val="000000"/>
                </a:solidFill>
                <a:effectLst/>
                <a:latin typeface="Calibri"/>
                <a:ea typeface="Calibri"/>
                <a:cs typeface="Calibri"/>
                <a:sym typeface="Calibri"/>
              </a:rPr>
              <a:t>root</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3239190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Кроме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бита можно поменять UID и EUID явно. Для этого есть функции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всегда меняет только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если на это есть права.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тоже всегда меняет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но еще может поменять реального, если текущий EUID - </a:t>
            </a:r>
            <a:r>
              <a:rPr lang="ru-RU" sz="1200" b="0" i="0" u="none" strike="noStrike" cap="none" dirty="0" err="1">
                <a:solidFill>
                  <a:srgbClr val="000000"/>
                </a:solidFill>
                <a:effectLst/>
                <a:latin typeface="Calibri"/>
                <a:ea typeface="Calibri"/>
                <a:cs typeface="Calibri"/>
                <a:sym typeface="Calibri"/>
              </a:rPr>
              <a:t>root</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239390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cabc1c5b11_0_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cabc1c5b1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Кроме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бита можно поменять UID и EUID явно. Для этого есть функции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всегда меняет только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если на это есть права.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тоже всегда меняет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но еще может поменять реального, если текущий EUID - </a:t>
            </a:r>
            <a:r>
              <a:rPr lang="ru-RU" sz="1200" b="0" i="0" u="none" strike="noStrike" cap="none" dirty="0" err="1">
                <a:solidFill>
                  <a:srgbClr val="000000"/>
                </a:solidFill>
                <a:effectLst/>
                <a:latin typeface="Calibri"/>
                <a:ea typeface="Calibri"/>
                <a:cs typeface="Calibri"/>
                <a:sym typeface="Calibri"/>
              </a:rPr>
              <a:t>root</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923732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меняет эффективного пользователя, старый </a:t>
            </a:r>
            <a:r>
              <a:rPr lang="ru-RU" sz="1200" b="0" i="0" u="none" strike="noStrike" cap="none" dirty="0" err="1">
                <a:solidFill>
                  <a:srgbClr val="000000"/>
                </a:solidFill>
                <a:effectLst/>
                <a:latin typeface="Calibri"/>
                <a:ea typeface="Calibri"/>
                <a:cs typeface="Calibri"/>
                <a:sym typeface="Calibri"/>
              </a:rPr>
              <a:t>эфф</a:t>
            </a:r>
            <a:r>
              <a:rPr lang="ru-RU" sz="1200" b="0" i="0" u="none" strike="noStrike" cap="none" dirty="0">
                <a:solidFill>
                  <a:srgbClr val="000000"/>
                </a:solidFill>
                <a:effectLst/>
                <a:latin typeface="Calibri"/>
                <a:ea typeface="Calibri"/>
                <a:cs typeface="Calibri"/>
                <a:sym typeface="Calibri"/>
              </a:rPr>
              <a:t>. пользователь сохраняется в еще одну пару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saved</a:t>
            </a:r>
            <a:r>
              <a:rPr lang="ru-RU" sz="1200" b="0" i="0" u="none" strike="noStrike" cap="none" dirty="0">
                <a:solidFill>
                  <a:srgbClr val="000000"/>
                </a:solidFill>
                <a:effectLst/>
                <a:latin typeface="Calibri"/>
                <a:ea typeface="Calibri"/>
                <a:cs typeface="Calibri"/>
                <a:sym typeface="Calibri"/>
              </a:rPr>
              <a:t> UID и GID. Из этих значений потом можно вернуть старых эффективных пользователя и группу.</a:t>
            </a:r>
          </a:p>
        </p:txBody>
      </p:sp>
    </p:spTree>
    <p:extLst>
      <p:ext uri="{BB962C8B-B14F-4D97-AF65-F5344CB8AC3E}">
        <p14:creationId xmlns:p14="http://schemas.microsoft.com/office/powerpoint/2010/main" val="3856737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меняет эффективного пользователя, старый </a:t>
            </a:r>
            <a:r>
              <a:rPr lang="ru-RU" sz="1200" b="0" i="0" u="none" strike="noStrike" cap="none" dirty="0" err="1">
                <a:solidFill>
                  <a:srgbClr val="000000"/>
                </a:solidFill>
                <a:effectLst/>
                <a:latin typeface="Calibri"/>
                <a:ea typeface="Calibri"/>
                <a:cs typeface="Calibri"/>
                <a:sym typeface="Calibri"/>
              </a:rPr>
              <a:t>эфф</a:t>
            </a:r>
            <a:r>
              <a:rPr lang="ru-RU" sz="1200" b="0" i="0" u="none" strike="noStrike" cap="none" dirty="0">
                <a:solidFill>
                  <a:srgbClr val="000000"/>
                </a:solidFill>
                <a:effectLst/>
                <a:latin typeface="Calibri"/>
                <a:ea typeface="Calibri"/>
                <a:cs typeface="Calibri"/>
                <a:sym typeface="Calibri"/>
              </a:rPr>
              <a:t>. пользователь сохраняется в еще одну пару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saved</a:t>
            </a:r>
            <a:r>
              <a:rPr lang="ru-RU" sz="1200" b="0" i="0" u="none" strike="noStrike" cap="none" dirty="0">
                <a:solidFill>
                  <a:srgbClr val="000000"/>
                </a:solidFill>
                <a:effectLst/>
                <a:latin typeface="Calibri"/>
                <a:ea typeface="Calibri"/>
                <a:cs typeface="Calibri"/>
                <a:sym typeface="Calibri"/>
              </a:rPr>
              <a:t> UID и GID. Из этих значений потом можно вернуть старых эффективных пользователя и группу.</a:t>
            </a:r>
          </a:p>
        </p:txBody>
      </p:sp>
    </p:spTree>
    <p:extLst>
      <p:ext uri="{BB962C8B-B14F-4D97-AF65-F5344CB8AC3E}">
        <p14:creationId xmlns:p14="http://schemas.microsoft.com/office/powerpoint/2010/main" val="779743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меняет эффективного пользователя, старый </a:t>
            </a:r>
            <a:r>
              <a:rPr lang="ru-RU" sz="1200" b="0" i="0" u="none" strike="noStrike" cap="none" dirty="0" err="1">
                <a:solidFill>
                  <a:srgbClr val="000000"/>
                </a:solidFill>
                <a:effectLst/>
                <a:latin typeface="Calibri"/>
                <a:ea typeface="Calibri"/>
                <a:cs typeface="Calibri"/>
                <a:sym typeface="Calibri"/>
              </a:rPr>
              <a:t>эфф</a:t>
            </a:r>
            <a:r>
              <a:rPr lang="ru-RU" sz="1200" b="0" i="0" u="none" strike="noStrike" cap="none" dirty="0">
                <a:solidFill>
                  <a:srgbClr val="000000"/>
                </a:solidFill>
                <a:effectLst/>
                <a:latin typeface="Calibri"/>
                <a:ea typeface="Calibri"/>
                <a:cs typeface="Calibri"/>
                <a:sym typeface="Calibri"/>
              </a:rPr>
              <a:t>. пользователь сохраняется в еще одну пару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saved</a:t>
            </a:r>
            <a:r>
              <a:rPr lang="ru-RU" sz="1200" b="0" i="0" u="none" strike="noStrike" cap="none" dirty="0">
                <a:solidFill>
                  <a:srgbClr val="000000"/>
                </a:solidFill>
                <a:effectLst/>
                <a:latin typeface="Calibri"/>
                <a:ea typeface="Calibri"/>
                <a:cs typeface="Calibri"/>
                <a:sym typeface="Calibri"/>
              </a:rPr>
              <a:t> UID и GID. Из этих значений потом можно вернуть старых эффективных пользователя и группу.</a:t>
            </a:r>
          </a:p>
        </p:txBody>
      </p:sp>
    </p:spTree>
    <p:extLst>
      <p:ext uri="{BB962C8B-B14F-4D97-AF65-F5344CB8AC3E}">
        <p14:creationId xmlns:p14="http://schemas.microsoft.com/office/powerpoint/2010/main" val="1986591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меняет эффективного пользователя, старый </a:t>
            </a:r>
            <a:r>
              <a:rPr lang="ru-RU" sz="1200" b="0" i="0" u="none" strike="noStrike" cap="none" dirty="0" err="1">
                <a:solidFill>
                  <a:srgbClr val="000000"/>
                </a:solidFill>
                <a:effectLst/>
                <a:latin typeface="Calibri"/>
                <a:ea typeface="Calibri"/>
                <a:cs typeface="Calibri"/>
                <a:sym typeface="Calibri"/>
              </a:rPr>
              <a:t>эфф</a:t>
            </a:r>
            <a:r>
              <a:rPr lang="ru-RU" sz="1200" b="0" i="0" u="none" strike="noStrike" cap="none" dirty="0">
                <a:solidFill>
                  <a:srgbClr val="000000"/>
                </a:solidFill>
                <a:effectLst/>
                <a:latin typeface="Calibri"/>
                <a:ea typeface="Calibri"/>
                <a:cs typeface="Calibri"/>
                <a:sym typeface="Calibri"/>
              </a:rPr>
              <a:t>. пользователь сохраняется в еще одну пару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saved</a:t>
            </a:r>
            <a:r>
              <a:rPr lang="ru-RU" sz="1200" b="0" i="0" u="none" strike="noStrike" cap="none" dirty="0">
                <a:solidFill>
                  <a:srgbClr val="000000"/>
                </a:solidFill>
                <a:effectLst/>
                <a:latin typeface="Calibri"/>
                <a:ea typeface="Calibri"/>
                <a:cs typeface="Calibri"/>
                <a:sym typeface="Calibri"/>
              </a:rPr>
              <a:t> UID и GID. Из этих значений потом можно вернуть старых эффективных пользователя и группу.</a:t>
            </a:r>
          </a:p>
        </p:txBody>
      </p:sp>
    </p:spTree>
    <p:extLst>
      <p:ext uri="{BB962C8B-B14F-4D97-AF65-F5344CB8AC3E}">
        <p14:creationId xmlns:p14="http://schemas.microsoft.com/office/powerpoint/2010/main" val="3431188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меняет эффективного пользователя, старый </a:t>
            </a:r>
            <a:r>
              <a:rPr lang="ru-RU" sz="1200" b="0" i="0" u="none" strike="noStrike" cap="none" dirty="0" err="1">
                <a:solidFill>
                  <a:srgbClr val="000000"/>
                </a:solidFill>
                <a:effectLst/>
                <a:latin typeface="Calibri"/>
                <a:ea typeface="Calibri"/>
                <a:cs typeface="Calibri"/>
                <a:sym typeface="Calibri"/>
              </a:rPr>
              <a:t>эфф</a:t>
            </a:r>
            <a:r>
              <a:rPr lang="ru-RU" sz="1200" b="0" i="0" u="none" strike="noStrike" cap="none" dirty="0">
                <a:solidFill>
                  <a:srgbClr val="000000"/>
                </a:solidFill>
                <a:effectLst/>
                <a:latin typeface="Calibri"/>
                <a:ea typeface="Calibri"/>
                <a:cs typeface="Calibri"/>
                <a:sym typeface="Calibri"/>
              </a:rPr>
              <a:t>. пользователь сохраняется в еще одну пару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saved</a:t>
            </a:r>
            <a:r>
              <a:rPr lang="ru-RU" sz="1200" b="0" i="0" u="none" strike="noStrike" cap="none" dirty="0">
                <a:solidFill>
                  <a:srgbClr val="000000"/>
                </a:solidFill>
                <a:effectLst/>
                <a:latin typeface="Calibri"/>
                <a:ea typeface="Calibri"/>
                <a:cs typeface="Calibri"/>
                <a:sym typeface="Calibri"/>
              </a:rPr>
              <a:t> UID и GID. Из этих значений потом можно вернуть старых эффективных пользователя и группу.</a:t>
            </a:r>
          </a:p>
        </p:txBody>
      </p:sp>
    </p:spTree>
    <p:extLst>
      <p:ext uri="{BB962C8B-B14F-4D97-AF65-F5344CB8AC3E}">
        <p14:creationId xmlns:p14="http://schemas.microsoft.com/office/powerpoint/2010/main" val="1950922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меняет эффективного пользователя, старый </a:t>
            </a:r>
            <a:r>
              <a:rPr lang="ru-RU" sz="1200" b="0" i="0" u="none" strike="noStrike" cap="none" dirty="0" err="1">
                <a:solidFill>
                  <a:srgbClr val="000000"/>
                </a:solidFill>
                <a:effectLst/>
                <a:latin typeface="Calibri"/>
                <a:ea typeface="Calibri"/>
                <a:cs typeface="Calibri"/>
                <a:sym typeface="Calibri"/>
              </a:rPr>
              <a:t>эфф</a:t>
            </a:r>
            <a:r>
              <a:rPr lang="ru-RU" sz="1200" b="0" i="0" u="none" strike="noStrike" cap="none" dirty="0">
                <a:solidFill>
                  <a:srgbClr val="000000"/>
                </a:solidFill>
                <a:effectLst/>
                <a:latin typeface="Calibri"/>
                <a:ea typeface="Calibri"/>
                <a:cs typeface="Calibri"/>
                <a:sym typeface="Calibri"/>
              </a:rPr>
              <a:t>. пользователь сохраняется в еще одну пару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saved</a:t>
            </a:r>
            <a:r>
              <a:rPr lang="ru-RU" sz="1200" b="0" i="0" u="none" strike="noStrike" cap="none" dirty="0">
                <a:solidFill>
                  <a:srgbClr val="000000"/>
                </a:solidFill>
                <a:effectLst/>
                <a:latin typeface="Calibri"/>
                <a:ea typeface="Calibri"/>
                <a:cs typeface="Calibri"/>
                <a:sym typeface="Calibri"/>
              </a:rPr>
              <a:t> UID и GID. Из этих значений потом можно вернуть старых эффективных пользователя и группу.</a:t>
            </a:r>
          </a:p>
        </p:txBody>
      </p:sp>
    </p:spTree>
    <p:extLst>
      <p:ext uri="{BB962C8B-B14F-4D97-AF65-F5344CB8AC3E}">
        <p14:creationId xmlns:p14="http://schemas.microsoft.com/office/powerpoint/2010/main" val="553277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меняет эффективного пользователя, старый </a:t>
            </a:r>
            <a:r>
              <a:rPr lang="ru-RU" sz="1200" b="0" i="0" u="none" strike="noStrike" cap="none" dirty="0" err="1">
                <a:solidFill>
                  <a:srgbClr val="000000"/>
                </a:solidFill>
                <a:effectLst/>
                <a:latin typeface="Calibri"/>
                <a:ea typeface="Calibri"/>
                <a:cs typeface="Calibri"/>
                <a:sym typeface="Calibri"/>
              </a:rPr>
              <a:t>эфф</a:t>
            </a:r>
            <a:r>
              <a:rPr lang="ru-RU" sz="1200" b="0" i="0" u="none" strike="noStrike" cap="none" dirty="0">
                <a:solidFill>
                  <a:srgbClr val="000000"/>
                </a:solidFill>
                <a:effectLst/>
                <a:latin typeface="Calibri"/>
                <a:ea typeface="Calibri"/>
                <a:cs typeface="Calibri"/>
                <a:sym typeface="Calibri"/>
              </a:rPr>
              <a:t>. пользователь сохраняется в еще одну пару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saved</a:t>
            </a:r>
            <a:r>
              <a:rPr lang="ru-RU" sz="1200" b="0" i="0" u="none" strike="noStrike" cap="none" dirty="0">
                <a:solidFill>
                  <a:srgbClr val="000000"/>
                </a:solidFill>
                <a:effectLst/>
                <a:latin typeface="Calibri"/>
                <a:ea typeface="Calibri"/>
                <a:cs typeface="Calibri"/>
                <a:sym typeface="Calibri"/>
              </a:rPr>
              <a:t> UID и GID. Из этих значений потом можно вернуть старых эффективных пользователя и группу.</a:t>
            </a:r>
          </a:p>
        </p:txBody>
      </p:sp>
    </p:spTree>
    <p:extLst>
      <p:ext uri="{BB962C8B-B14F-4D97-AF65-F5344CB8AC3E}">
        <p14:creationId xmlns:p14="http://schemas.microsoft.com/office/powerpoint/2010/main" val="731202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меняет эффективного пользователя, старый </a:t>
            </a:r>
            <a:r>
              <a:rPr lang="ru-RU" sz="1200" b="0" i="0" u="none" strike="noStrike" cap="none" dirty="0" err="1">
                <a:solidFill>
                  <a:srgbClr val="000000"/>
                </a:solidFill>
                <a:effectLst/>
                <a:latin typeface="Calibri"/>
                <a:ea typeface="Calibri"/>
                <a:cs typeface="Calibri"/>
                <a:sym typeface="Calibri"/>
              </a:rPr>
              <a:t>эфф</a:t>
            </a:r>
            <a:r>
              <a:rPr lang="ru-RU" sz="1200" b="0" i="0" u="none" strike="noStrike" cap="none" dirty="0">
                <a:solidFill>
                  <a:srgbClr val="000000"/>
                </a:solidFill>
                <a:effectLst/>
                <a:latin typeface="Calibri"/>
                <a:ea typeface="Calibri"/>
                <a:cs typeface="Calibri"/>
                <a:sym typeface="Calibri"/>
              </a:rPr>
              <a:t>. пользователь сохраняется в еще одну пару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saved</a:t>
            </a:r>
            <a:r>
              <a:rPr lang="ru-RU" sz="1200" b="0" i="0" u="none" strike="noStrike" cap="none" dirty="0">
                <a:solidFill>
                  <a:srgbClr val="000000"/>
                </a:solidFill>
                <a:effectLst/>
                <a:latin typeface="Calibri"/>
                <a:ea typeface="Calibri"/>
                <a:cs typeface="Calibri"/>
                <a:sym typeface="Calibri"/>
              </a:rPr>
              <a:t> UID и GID. Из этих значений потом можно вернуть старых эффективных пользователя и группу.</a:t>
            </a:r>
          </a:p>
        </p:txBody>
      </p:sp>
    </p:spTree>
    <p:extLst>
      <p:ext uri="{BB962C8B-B14F-4D97-AF65-F5344CB8AC3E}">
        <p14:creationId xmlns:p14="http://schemas.microsoft.com/office/powerpoint/2010/main" val="3589186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меняет эффективного пользователя, старый </a:t>
            </a:r>
            <a:r>
              <a:rPr lang="ru-RU" sz="1200" b="0" i="0" u="none" strike="noStrike" cap="none" dirty="0" err="1">
                <a:solidFill>
                  <a:srgbClr val="000000"/>
                </a:solidFill>
                <a:effectLst/>
                <a:latin typeface="Calibri"/>
                <a:ea typeface="Calibri"/>
                <a:cs typeface="Calibri"/>
                <a:sym typeface="Calibri"/>
              </a:rPr>
              <a:t>эфф</a:t>
            </a:r>
            <a:r>
              <a:rPr lang="ru-RU" sz="1200" b="0" i="0" u="none" strike="noStrike" cap="none" dirty="0">
                <a:solidFill>
                  <a:srgbClr val="000000"/>
                </a:solidFill>
                <a:effectLst/>
                <a:latin typeface="Calibri"/>
                <a:ea typeface="Calibri"/>
                <a:cs typeface="Calibri"/>
                <a:sym typeface="Calibri"/>
              </a:rPr>
              <a:t>. пользователь сохраняется в еще одну пару </a:t>
            </a:r>
            <a:r>
              <a:rPr lang="ru-RU" sz="1200" b="0" i="0" u="none" strike="noStrike" cap="none" dirty="0" err="1">
                <a:solidFill>
                  <a:srgbClr val="000000"/>
                </a:solidFill>
                <a:effectLst/>
                <a:latin typeface="Calibri"/>
                <a:ea typeface="Calibri"/>
                <a:cs typeface="Calibri"/>
                <a:sym typeface="Calibri"/>
              </a:rPr>
              <a:t>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saved</a:t>
            </a:r>
            <a:r>
              <a:rPr lang="ru-RU" sz="1200" b="0" i="0" u="none" strike="noStrike" cap="none" dirty="0">
                <a:solidFill>
                  <a:srgbClr val="000000"/>
                </a:solidFill>
                <a:effectLst/>
                <a:latin typeface="Calibri"/>
                <a:ea typeface="Calibri"/>
                <a:cs typeface="Calibri"/>
                <a:sym typeface="Calibri"/>
              </a:rPr>
              <a:t> UID и GID. Из этих значений потом можно вернуть старых эффективных пользователя и группу.</a:t>
            </a:r>
          </a:p>
        </p:txBody>
      </p:sp>
    </p:spTree>
    <p:extLst>
      <p:ext uri="{BB962C8B-B14F-4D97-AF65-F5344CB8AC3E}">
        <p14:creationId xmlns:p14="http://schemas.microsoft.com/office/powerpoint/2010/main" val="2910366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В течение всего курса мы узнавали, как устроена операционная система, как работают основные ее программные компоненты и аппаратное обеспечение, как работает ядро, смотрели довольно много способов взаимодействия с ядром. Через системные вызовы можно управлять ресурсами и работами не только одного процесса, но и всей системы. Это управление планировщиками процессов и IO операций, создание, удаление и модификация файлов и директорий, управление объектами IPC. К ресурсам целой системы и чужих процессов, нельзя так просто брать и обращаться.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есть разграничение прав доступа, которое ограничивает доступ пользователей к объектам в системе.</a:t>
            </a:r>
            <a:endParaRPr lang="ru-RU" dirty="0"/>
          </a:p>
        </p:txBody>
      </p:sp>
    </p:spTree>
    <p:extLst>
      <p:ext uri="{BB962C8B-B14F-4D97-AF65-F5344CB8AC3E}">
        <p14:creationId xmlns:p14="http://schemas.microsoft.com/office/powerpoint/2010/main" val="1536170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Примерно так реализованы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в ядре. Они отличаются только тем, что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может стереть настоящий UID. Можно также заметить, что они практически бесполезны, если зовутся не </a:t>
            </a:r>
            <a:r>
              <a:rPr lang="ru-RU" sz="1200" b="0" i="0" u="none" strike="noStrike" cap="none" dirty="0" err="1">
                <a:solidFill>
                  <a:srgbClr val="000000"/>
                </a:solidFill>
                <a:effectLst/>
                <a:latin typeface="Calibri"/>
                <a:ea typeface="Calibri"/>
                <a:cs typeface="Calibri"/>
                <a:sym typeface="Calibri"/>
              </a:rPr>
              <a:t>рутом</a:t>
            </a:r>
            <a:r>
              <a:rPr lang="ru-RU" sz="1200" b="0" i="0" u="none" strike="noStrike" cap="none" dirty="0">
                <a:solidFill>
                  <a:srgbClr val="000000"/>
                </a:solidFill>
                <a:effectLst/>
                <a:latin typeface="Calibri"/>
                <a:ea typeface="Calibri"/>
                <a:cs typeface="Calibri"/>
                <a:sym typeface="Calibri"/>
              </a:rPr>
              <a:t> - на любые UID, кроме уже установленных, будет выдана ошибка. Эти функции могут работать только для снижения привилегий, не для повышения.</a:t>
            </a:r>
            <a:endParaRPr lang="en-US" sz="1200" b="0" i="0" u="none" strike="noStrike" cap="none" dirty="0">
              <a:solidFill>
                <a:srgbClr val="000000"/>
              </a:solidFill>
              <a:effectLst/>
              <a:latin typeface="Calibri"/>
              <a:ea typeface="Calibri"/>
              <a:cs typeface="Calibri"/>
              <a:sym typeface="Calibri"/>
            </a:endParaRPr>
          </a:p>
          <a:p>
            <a:pPr fontAlgn="base"/>
            <a:endParaRPr lang="en-US" sz="1200" b="0" i="0" u="none" strike="noStrike" cap="none" dirty="0">
              <a:solidFill>
                <a:srgbClr val="000000"/>
              </a:solidFill>
              <a:effectLst/>
              <a:latin typeface="Calibri"/>
              <a:ea typeface="Calibri"/>
              <a:cs typeface="Calibri"/>
              <a:sym typeface="Calibri"/>
            </a:endParaRPr>
          </a:p>
          <a:p>
            <a:pPr fontAlgn="base"/>
            <a:r>
              <a:rPr lang="ru-RU" sz="1200" b="0" i="0" u="none" strike="noStrike" cap="none" dirty="0" err="1">
                <a:solidFill>
                  <a:srgbClr val="000000"/>
                </a:solidFill>
                <a:effectLst/>
                <a:latin typeface="Calibri"/>
                <a:ea typeface="Calibri"/>
                <a:cs typeface="Calibri"/>
                <a:sym typeface="Calibri"/>
              </a:rPr>
              <a:t>seteuid</a:t>
            </a:r>
            <a:r>
              <a:rPr lang="ru-RU" sz="1200" b="0" i="0" u="none" strike="noStrike" cap="none" dirty="0">
                <a:solidFill>
                  <a:srgbClr val="000000"/>
                </a:solidFill>
                <a:effectLst/>
                <a:latin typeface="Calibri"/>
                <a:ea typeface="Calibri"/>
                <a:cs typeface="Calibri"/>
                <a:sym typeface="Calibri"/>
              </a:rPr>
              <a:t>() нужен отдельно от </a:t>
            </a:r>
            <a:r>
              <a:rPr lang="ru-RU" sz="1200" b="0" i="0" u="none" strike="noStrike" cap="none" dirty="0" err="1">
                <a:solidFill>
                  <a:srgbClr val="000000"/>
                </a:solidFill>
                <a:effectLst/>
                <a:latin typeface="Calibri"/>
                <a:ea typeface="Calibri"/>
                <a:cs typeface="Calibri"/>
                <a:sym typeface="Calibri"/>
              </a:rPr>
              <a:t>setuid</a:t>
            </a:r>
            <a:r>
              <a:rPr lang="ru-RU" sz="1200" b="0" i="0" u="none" strike="noStrike" cap="none" dirty="0">
                <a:solidFill>
                  <a:srgbClr val="000000"/>
                </a:solidFill>
                <a:effectLst/>
                <a:latin typeface="Calibri"/>
                <a:ea typeface="Calibri"/>
                <a:cs typeface="Calibri"/>
                <a:sym typeface="Calibri"/>
              </a:rPr>
              <a:t>() для временного понижения привилегий. Для того, чтобы потом можно было вернуться в рута, старый (обычно рутовый) EUID сохраняется в SUID, и потом оттуда может быть восстановлен.</a:t>
            </a:r>
          </a:p>
        </p:txBody>
      </p:sp>
    </p:spTree>
    <p:extLst>
      <p:ext uri="{BB962C8B-B14F-4D97-AF65-F5344CB8AC3E}">
        <p14:creationId xmlns:p14="http://schemas.microsoft.com/office/powerpoint/2010/main" val="189690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То есть у процесса шесть ID: </a:t>
            </a:r>
            <a:r>
              <a:rPr lang="ru-RU" sz="1200" b="0" i="0" u="none" strike="noStrike" cap="none" dirty="0" err="1">
                <a:solidFill>
                  <a:srgbClr val="000000"/>
                </a:solidFill>
                <a:effectLst/>
                <a:latin typeface="Calibri"/>
                <a:ea typeface="Calibri"/>
                <a:cs typeface="Calibri"/>
                <a:sym typeface="Calibri"/>
              </a:rPr>
              <a:t>real</a:t>
            </a:r>
            <a:r>
              <a:rPr lang="ru-RU" sz="1200" b="0" i="0" u="none" strike="noStrike" cap="none" dirty="0">
                <a:solidFill>
                  <a:srgbClr val="000000"/>
                </a:solidFill>
                <a:effectLst/>
                <a:latin typeface="Calibri"/>
                <a:ea typeface="Calibri"/>
                <a:cs typeface="Calibri"/>
                <a:sym typeface="Calibri"/>
              </a:rPr>
              <a:t> UID, GID;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GID; </a:t>
            </a:r>
            <a:r>
              <a:rPr lang="ru-RU" sz="1200" b="0" i="0" u="none" strike="noStrike" cap="none" dirty="0" err="1">
                <a:solidFill>
                  <a:srgbClr val="000000"/>
                </a:solidFill>
                <a:effectLst/>
                <a:latin typeface="Calibri"/>
                <a:ea typeface="Calibri"/>
                <a:cs typeface="Calibri"/>
                <a:sym typeface="Calibri"/>
              </a:rPr>
              <a:t>saved</a:t>
            </a:r>
            <a:r>
              <a:rPr lang="ru-RU" sz="1200" b="0" i="0" u="none" strike="noStrike" cap="none" dirty="0">
                <a:solidFill>
                  <a:srgbClr val="000000"/>
                </a:solidFill>
                <a:effectLst/>
                <a:latin typeface="Calibri"/>
                <a:ea typeface="Calibri"/>
                <a:cs typeface="Calibri"/>
                <a:sym typeface="Calibri"/>
              </a:rPr>
              <a:t> UID, GID. Кроме них у процесса еще могут быть добавочные группы, как у пользователя.</a:t>
            </a:r>
          </a:p>
        </p:txBody>
      </p:sp>
    </p:spTree>
    <p:extLst>
      <p:ext uri="{BB962C8B-B14F-4D97-AF65-F5344CB8AC3E}">
        <p14:creationId xmlns:p14="http://schemas.microsoft.com/office/powerpoint/2010/main" val="2886267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У файлов и любых подобных ресурсов вроде устройств, </a:t>
            </a:r>
            <a:r>
              <a:rPr lang="en-US" sz="1200" b="0" i="0" u="none" strike="noStrike" cap="none" dirty="0">
                <a:solidFill>
                  <a:srgbClr val="000000"/>
                </a:solidFill>
                <a:effectLst/>
                <a:latin typeface="Calibri"/>
                <a:ea typeface="Calibri"/>
                <a:cs typeface="Calibri"/>
                <a:sym typeface="Calibri"/>
              </a:rPr>
              <a:t>UNIX </a:t>
            </a:r>
            <a:r>
              <a:rPr lang="ru-RU" sz="1200" b="0" i="0" u="none" strike="noStrike" cap="none" dirty="0">
                <a:solidFill>
                  <a:srgbClr val="000000"/>
                </a:solidFill>
                <a:effectLst/>
                <a:latin typeface="Calibri"/>
                <a:ea typeface="Calibri"/>
                <a:cs typeface="Calibri"/>
                <a:sym typeface="Calibri"/>
              </a:rPr>
              <a:t>сокетов, </a:t>
            </a:r>
            <a:r>
              <a:rPr lang="en-US" sz="1200" b="0" i="0" u="none" strike="noStrike" cap="none" dirty="0">
                <a:solidFill>
                  <a:srgbClr val="000000"/>
                </a:solidFill>
                <a:effectLst/>
                <a:latin typeface="Calibri"/>
                <a:ea typeface="Calibri"/>
                <a:cs typeface="Calibri"/>
                <a:sym typeface="Calibri"/>
              </a:rPr>
              <a:t>IPC </a:t>
            </a:r>
            <a:r>
              <a:rPr lang="ru-RU" sz="1200" b="0" i="0" u="none" strike="noStrike" cap="none" dirty="0">
                <a:solidFill>
                  <a:srgbClr val="000000"/>
                </a:solidFill>
                <a:effectLst/>
                <a:latin typeface="Calibri"/>
                <a:ea typeface="Calibri"/>
                <a:cs typeface="Calibri"/>
                <a:sym typeface="Calibri"/>
              </a:rPr>
              <a:t>есть </a:t>
            </a:r>
            <a:r>
              <a:rPr lang="en-US" sz="1200" b="0" i="0" u="none" strike="noStrike" cap="none" dirty="0">
                <a:solidFill>
                  <a:srgbClr val="000000"/>
                </a:solidFill>
                <a:effectLst/>
                <a:latin typeface="Calibri"/>
                <a:ea typeface="Calibri"/>
                <a:cs typeface="Calibri"/>
                <a:sym typeface="Calibri"/>
              </a:rPr>
              <a:t>user ID, group ID, </a:t>
            </a:r>
            <a:r>
              <a:rPr lang="ru-RU" sz="1200" b="0" i="0" u="none" strike="noStrike" cap="none" dirty="0">
                <a:solidFill>
                  <a:srgbClr val="000000"/>
                </a:solidFill>
                <a:effectLst/>
                <a:latin typeface="Calibri"/>
                <a:ea typeface="Calibri"/>
                <a:cs typeface="Calibri"/>
                <a:sym typeface="Calibri"/>
              </a:rPr>
              <a:t>права из 9 битов, уже упомянутые </a:t>
            </a:r>
            <a:r>
              <a:rPr lang="en-US" sz="1200" b="0" i="0" u="none" strike="noStrike" cap="none" dirty="0">
                <a:solidFill>
                  <a:srgbClr val="000000"/>
                </a:solidFill>
                <a:effectLst/>
                <a:latin typeface="Calibri"/>
                <a:ea typeface="Calibri"/>
                <a:cs typeface="Calibri"/>
                <a:sym typeface="Calibri"/>
              </a:rPr>
              <a:t>set-user-ID </a:t>
            </a:r>
            <a:r>
              <a:rPr lang="ru-RU" sz="1200" b="0" i="0" u="none" strike="noStrike" cap="none" dirty="0">
                <a:solidFill>
                  <a:srgbClr val="000000"/>
                </a:solidFill>
                <a:effectLst/>
                <a:latin typeface="Calibri"/>
                <a:ea typeface="Calibri"/>
                <a:cs typeface="Calibri"/>
                <a:sym typeface="Calibri"/>
              </a:rPr>
              <a:t>и </a:t>
            </a:r>
            <a:r>
              <a:rPr lang="en-US" sz="1200" b="0" i="0" u="none" strike="noStrike" cap="none" dirty="0">
                <a:solidFill>
                  <a:srgbClr val="000000"/>
                </a:solidFill>
                <a:effectLst/>
                <a:latin typeface="Calibri"/>
                <a:ea typeface="Calibri"/>
                <a:cs typeface="Calibri"/>
                <a:sym typeface="Calibri"/>
              </a:rPr>
              <a:t>set-group-ID </a:t>
            </a:r>
            <a:r>
              <a:rPr lang="ru-RU" sz="1200" b="0" i="0" u="none" strike="noStrike" cap="none" dirty="0">
                <a:solidFill>
                  <a:srgbClr val="000000"/>
                </a:solidFill>
                <a:effectLst/>
                <a:latin typeface="Calibri"/>
                <a:ea typeface="Calibri"/>
                <a:cs typeface="Calibri"/>
                <a:sym typeface="Calibri"/>
              </a:rPr>
              <a:t>биты и </a:t>
            </a:r>
            <a:r>
              <a:rPr lang="en-US" sz="1200" b="0" i="0" u="none" strike="noStrike" cap="none" dirty="0">
                <a:solidFill>
                  <a:srgbClr val="000000"/>
                </a:solidFill>
                <a:effectLst/>
                <a:latin typeface="Calibri"/>
                <a:ea typeface="Calibri"/>
                <a:cs typeface="Calibri"/>
                <a:sym typeface="Calibri"/>
              </a:rPr>
              <a:t>sticky </a:t>
            </a:r>
            <a:r>
              <a:rPr lang="ru-RU" sz="1200" b="0" i="0" u="none" strike="noStrike" cap="none" dirty="0">
                <a:solidFill>
                  <a:srgbClr val="000000"/>
                </a:solidFill>
                <a:effectLst/>
                <a:latin typeface="Calibri"/>
                <a:ea typeface="Calibri"/>
                <a:cs typeface="Calibri"/>
                <a:sym typeface="Calibri"/>
              </a:rPr>
              <a:t>бит.</a:t>
            </a:r>
          </a:p>
        </p:txBody>
      </p:sp>
    </p:spTree>
    <p:extLst>
      <p:ext uri="{BB962C8B-B14F-4D97-AF65-F5344CB8AC3E}">
        <p14:creationId xmlns:p14="http://schemas.microsoft.com/office/powerpoint/2010/main" val="3573787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Три бита прав отвечают за право владельца на чтение, запись и исполнение; следующие три бита прав тоже самое про группу файла; следующие три бита прав тоже самое про всех остальных. </a:t>
            </a:r>
            <a:r>
              <a:rPr lang="ru-RU" sz="1200" b="0" i="0" u="none" strike="noStrike" cap="none" dirty="0" err="1">
                <a:solidFill>
                  <a:srgbClr val="000000"/>
                </a:solidFill>
                <a:effectLst/>
                <a:latin typeface="Calibri"/>
                <a:ea typeface="Calibri"/>
                <a:cs typeface="Calibri"/>
                <a:sym typeface="Calibri"/>
              </a:rPr>
              <a:t>user-group-other</a:t>
            </a:r>
            <a:r>
              <a:rPr lang="ru-RU" sz="1200" b="0" i="0" u="none" strike="noStrike" cap="none" dirty="0">
                <a:solidFill>
                  <a:srgbClr val="000000"/>
                </a:solidFill>
                <a:effectLst/>
                <a:latin typeface="Calibri"/>
                <a:ea typeface="Calibri"/>
                <a:cs typeface="Calibri"/>
                <a:sym typeface="Calibri"/>
              </a:rPr>
              <a:t>. Хотя значение битов может меняться в зависимости от типа файла.</a:t>
            </a:r>
          </a:p>
          <a:p>
            <a:pPr fontAlgn="base"/>
            <a:endParaRPr lang="ru-RU" sz="1200" b="0" i="0" u="none" strike="noStrike" cap="none" dirty="0">
              <a:solidFill>
                <a:srgbClr val="000000"/>
              </a:solidFill>
              <a:effectLst/>
              <a:latin typeface="Calibri"/>
              <a:ea typeface="Calibri"/>
              <a:cs typeface="Calibri"/>
              <a:sym typeface="Calibri"/>
            </a:endParaRPr>
          </a:p>
          <a:p>
            <a:pPr fontAlgn="base"/>
            <a:r>
              <a:rPr lang="ru-RU" sz="1200" b="0" i="0" u="none" strike="noStrike" cap="none" dirty="0">
                <a:solidFill>
                  <a:srgbClr val="000000"/>
                </a:solidFill>
                <a:effectLst/>
                <a:latin typeface="Calibri"/>
                <a:ea typeface="Calibri"/>
                <a:cs typeface="Calibri"/>
                <a:sym typeface="Calibri"/>
              </a:rPr>
              <a:t>К примеру, право на исполнение не имеет смысла для директорий, поэтому в них этот бит отвечает за право поиска файла в директории по его имени. Бит чтения для директорий отвечает за возможность получить список файлов этой директории. Это не тоже самое, что поиск в директории. Если у нее есть бит поиска, но нет бита чтения, то в папке можно получить файл только заранее зная его имя. Это нужно для, например, включения заголовочных файлов: /</a:t>
            </a:r>
            <a:r>
              <a:rPr lang="ru-RU" sz="1200" b="0" i="0" u="none" strike="noStrike" cap="none" dirty="0" err="1">
                <a:solidFill>
                  <a:srgbClr val="000000"/>
                </a:solidFill>
                <a:effectLst/>
                <a:latin typeface="Calibri"/>
                <a:ea typeface="Calibri"/>
                <a:cs typeface="Calibri"/>
                <a:sym typeface="Calibri"/>
              </a:rPr>
              <a:t>usr</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include</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stdio.h</a:t>
            </a:r>
            <a:r>
              <a:rPr lang="ru-RU" sz="1200" b="0" i="0" u="none" strike="noStrike" cap="none" dirty="0">
                <a:solidFill>
                  <a:srgbClr val="000000"/>
                </a:solidFill>
                <a:effectLst/>
                <a:latin typeface="Calibri"/>
                <a:ea typeface="Calibri"/>
                <a:cs typeface="Calibri"/>
                <a:sym typeface="Calibri"/>
              </a:rPr>
              <a:t>. Бит записи в директорию означает возможность создавать и удалять в ней файлы. Так что для папок эти 9 битов на самом деле: право на листинг файлов директории, право на добавление/удаление файлов в этой директории; право на доступ к файлу в этой директории по известному имени.</a:t>
            </a:r>
          </a:p>
        </p:txBody>
      </p:sp>
    </p:spTree>
    <p:extLst>
      <p:ext uri="{BB962C8B-B14F-4D97-AF65-F5344CB8AC3E}">
        <p14:creationId xmlns:p14="http://schemas.microsoft.com/office/powerpoint/2010/main" val="2839877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Смысл битов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sticky</a:t>
            </a:r>
            <a:r>
              <a:rPr lang="ru-RU" sz="1200" b="0" i="0" u="none" strike="noStrike" cap="none" dirty="0">
                <a:solidFill>
                  <a:srgbClr val="000000"/>
                </a:solidFill>
                <a:effectLst/>
                <a:latin typeface="Calibri"/>
                <a:ea typeface="Calibri"/>
                <a:cs typeface="Calibri"/>
                <a:sym typeface="Calibri"/>
              </a:rPr>
              <a:t> тоже меняется в зависимости от типа файла. Для исполняемых файлов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user</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значат ровно то, как называются - меняют </a:t>
            </a:r>
            <a:r>
              <a:rPr lang="ru-RU" sz="1200" b="0" i="0" u="none" strike="noStrike" cap="none" dirty="0" err="1">
                <a:solidFill>
                  <a:srgbClr val="000000"/>
                </a:solidFill>
                <a:effectLst/>
                <a:latin typeface="Calibri"/>
                <a:ea typeface="Calibri"/>
                <a:cs typeface="Calibri"/>
                <a:sym typeface="Calibri"/>
              </a:rPr>
              <a:t>effective</a:t>
            </a:r>
            <a:r>
              <a:rPr lang="ru-RU" sz="1200" b="0" i="0" u="none" strike="noStrike" cap="none" dirty="0">
                <a:solidFill>
                  <a:srgbClr val="000000"/>
                </a:solidFill>
                <a:effectLst/>
                <a:latin typeface="Calibri"/>
                <a:ea typeface="Calibri"/>
                <a:cs typeface="Calibri"/>
                <a:sym typeface="Calibri"/>
              </a:rPr>
              <a:t> UID и GID нового процесса, а старые сохраняют в </a:t>
            </a:r>
            <a:r>
              <a:rPr lang="ru-RU" sz="1200" b="0" i="0" u="none" strike="noStrike" cap="none" dirty="0" err="1">
                <a:solidFill>
                  <a:srgbClr val="000000"/>
                </a:solidFill>
                <a:effectLst/>
                <a:latin typeface="Calibri"/>
                <a:ea typeface="Calibri"/>
                <a:cs typeface="Calibri"/>
                <a:sym typeface="Calibri"/>
              </a:rPr>
              <a:t>saved</a:t>
            </a:r>
            <a:r>
              <a:rPr lang="ru-RU" sz="1200" b="0" i="0" u="none" strike="noStrike" cap="none" dirty="0">
                <a:solidFill>
                  <a:srgbClr val="000000"/>
                </a:solidFill>
                <a:effectLst/>
                <a:latin typeface="Calibri"/>
                <a:ea typeface="Calibri"/>
                <a:cs typeface="Calibri"/>
                <a:sym typeface="Calibri"/>
              </a:rPr>
              <a:t> UID, GID. </a:t>
            </a:r>
            <a:r>
              <a:rPr lang="ru-RU" sz="1200" b="0" i="0" u="none" strike="noStrike" cap="none" dirty="0" err="1">
                <a:solidFill>
                  <a:srgbClr val="000000"/>
                </a:solidFill>
                <a:effectLst/>
                <a:latin typeface="Calibri"/>
                <a:ea typeface="Calibri"/>
                <a:cs typeface="Calibri"/>
                <a:sym typeface="Calibri"/>
              </a:rPr>
              <a:t>Sticky</a:t>
            </a:r>
            <a:r>
              <a:rPr lang="ru-RU" sz="1200" b="0" i="0" u="none" strike="noStrike" cap="none" dirty="0">
                <a:solidFill>
                  <a:srgbClr val="000000"/>
                </a:solidFill>
                <a:effectLst/>
                <a:latin typeface="Calibri"/>
                <a:ea typeface="Calibri"/>
                <a:cs typeface="Calibri"/>
                <a:sym typeface="Calibri"/>
              </a:rPr>
              <a:t> бит уже интереснее. Этот бит когда-то давно, будучи установленным у исполняемого файла, делал так, что такой файл при первом выполнении загружает свою секцию .</a:t>
            </a:r>
            <a:r>
              <a:rPr lang="ru-RU" sz="1200" b="0" i="0" u="none" strike="noStrike" cap="none" dirty="0" err="1">
                <a:solidFill>
                  <a:srgbClr val="000000"/>
                </a:solidFill>
                <a:effectLst/>
                <a:latin typeface="Calibri"/>
                <a:ea typeface="Calibri"/>
                <a:cs typeface="Calibri"/>
                <a:sym typeface="Calibri"/>
              </a:rPr>
              <a:t>text</a:t>
            </a:r>
            <a:r>
              <a:rPr lang="ru-RU" sz="1200" b="0" i="0" u="none" strike="noStrike" cap="none" dirty="0">
                <a:solidFill>
                  <a:srgbClr val="000000"/>
                </a:solidFill>
                <a:effectLst/>
                <a:latin typeface="Calibri"/>
                <a:ea typeface="Calibri"/>
                <a:cs typeface="Calibri"/>
                <a:sym typeface="Calibri"/>
              </a:rPr>
              <a:t> в память и большее она оттуда не выгружается, пока явно не сбросят. Это помогало ускорить повторный запуск программ, так как меньше надо было подгружать. Сейчас этот бит уже никак не влияет на исполняемые файлы.</a:t>
            </a:r>
          </a:p>
          <a:p>
            <a:pPr fontAlgn="base"/>
            <a:endParaRPr lang="ru-RU" sz="1200" b="0" i="0" u="none" strike="noStrike" cap="none" dirty="0">
              <a:solidFill>
                <a:srgbClr val="000000"/>
              </a:solidFill>
              <a:effectLst/>
              <a:latin typeface="Calibri"/>
              <a:ea typeface="Calibri"/>
              <a:cs typeface="Calibri"/>
              <a:sym typeface="Calibri"/>
            </a:endParaRPr>
          </a:p>
          <a:p>
            <a:pPr fontAlgn="base"/>
            <a:r>
              <a:rPr lang="ru-RU" sz="1200" b="0" i="0" u="none" strike="noStrike" cap="none" dirty="0">
                <a:solidFill>
                  <a:srgbClr val="000000"/>
                </a:solidFill>
                <a:effectLst/>
                <a:latin typeface="Calibri"/>
                <a:ea typeface="Calibri"/>
                <a:cs typeface="Calibri"/>
                <a:sym typeface="Calibri"/>
              </a:rPr>
              <a:t>Для директорий бит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group</a:t>
            </a:r>
            <a:r>
              <a:rPr lang="ru-RU" sz="1200" b="0" i="0" u="none" strike="noStrike" cap="none" dirty="0">
                <a:solidFill>
                  <a:srgbClr val="000000"/>
                </a:solidFill>
                <a:effectLst/>
                <a:latin typeface="Calibri"/>
                <a:ea typeface="Calibri"/>
                <a:cs typeface="Calibri"/>
                <a:sym typeface="Calibri"/>
              </a:rPr>
              <a:t>-ID означает, что все файлы, создаваемые в этой папке, унаследуют ее GID вместо пользовательского. А </a:t>
            </a:r>
            <a:r>
              <a:rPr lang="ru-RU" sz="1200" b="0" i="0" u="none" strike="noStrike" cap="none" dirty="0" err="1">
                <a:solidFill>
                  <a:srgbClr val="000000"/>
                </a:solidFill>
                <a:effectLst/>
                <a:latin typeface="Calibri"/>
                <a:ea typeface="Calibri"/>
                <a:cs typeface="Calibri"/>
                <a:sym typeface="Calibri"/>
              </a:rPr>
              <a:t>sticky</a:t>
            </a:r>
            <a:r>
              <a:rPr lang="ru-RU" sz="1200" b="0" i="0" u="none" strike="noStrike" cap="none" dirty="0">
                <a:solidFill>
                  <a:srgbClr val="000000"/>
                </a:solidFill>
                <a:effectLst/>
                <a:latin typeface="Calibri"/>
                <a:ea typeface="Calibri"/>
                <a:cs typeface="Calibri"/>
                <a:sym typeface="Calibri"/>
              </a:rPr>
              <a:t> бит для папки сильно ограничивает возможность менять ее содержимое. После установки такого бита любые файлы в этой папке смогут удалять и переименовывать только их владельцы или </a:t>
            </a:r>
            <a:r>
              <a:rPr lang="ru-RU" sz="1200" b="0" i="0" u="none" strike="noStrike" cap="none" dirty="0" err="1">
                <a:solidFill>
                  <a:srgbClr val="000000"/>
                </a:solidFill>
                <a:effectLst/>
                <a:latin typeface="Calibri"/>
                <a:ea typeface="Calibri"/>
                <a:cs typeface="Calibri"/>
                <a:sym typeface="Calibri"/>
              </a:rPr>
              <a:t>root</a:t>
            </a:r>
            <a:r>
              <a:rPr lang="ru-RU" sz="1200" b="0" i="0" u="none" strike="noStrike" cap="none" dirty="0">
                <a:solidFill>
                  <a:srgbClr val="000000"/>
                </a:solidFill>
                <a:effectLst/>
                <a:latin typeface="Calibri"/>
                <a:ea typeface="Calibri"/>
                <a:cs typeface="Calibri"/>
                <a:sym typeface="Calibri"/>
              </a:rPr>
              <a:t>. Если такого бита нет, то пользователь может </a:t>
            </a:r>
            <a:r>
              <a:rPr lang="ru-RU" sz="1200" b="0" i="0" u="none" strike="noStrike" cap="none" dirty="0" err="1">
                <a:solidFill>
                  <a:srgbClr val="000000"/>
                </a:solidFill>
                <a:effectLst/>
                <a:latin typeface="Calibri"/>
                <a:ea typeface="Calibri"/>
                <a:cs typeface="Calibri"/>
                <a:sym typeface="Calibri"/>
              </a:rPr>
              <a:t>поудалять</a:t>
            </a:r>
            <a:r>
              <a:rPr lang="ru-RU" sz="1200" b="0" i="0" u="none" strike="noStrike" cap="none" dirty="0">
                <a:solidFill>
                  <a:srgbClr val="000000"/>
                </a:solidFill>
                <a:effectLst/>
                <a:latin typeface="Calibri"/>
                <a:ea typeface="Calibri"/>
                <a:cs typeface="Calibri"/>
                <a:sym typeface="Calibri"/>
              </a:rPr>
              <a:t> чужих файлов, если у папки есть </a:t>
            </a:r>
            <a:r>
              <a:rPr lang="ru-RU" sz="1200" b="0" i="0" u="none" strike="noStrike" cap="none" dirty="0" err="1">
                <a:solidFill>
                  <a:srgbClr val="000000"/>
                </a:solidFill>
                <a:effectLst/>
                <a:latin typeface="Calibri"/>
                <a:ea typeface="Calibri"/>
                <a:cs typeface="Calibri"/>
                <a:sym typeface="Calibri"/>
              </a:rPr>
              <a:t>write</a:t>
            </a:r>
            <a:r>
              <a:rPr lang="ru-RU" sz="1200" b="0" i="0" u="none" strike="noStrike" cap="none" dirty="0">
                <a:solidFill>
                  <a:srgbClr val="000000"/>
                </a:solidFill>
                <a:effectLst/>
                <a:latin typeface="Calibri"/>
                <a:ea typeface="Calibri"/>
                <a:cs typeface="Calibri"/>
                <a:sym typeface="Calibri"/>
              </a:rPr>
              <a:t> бит. Это очень хорошо применяется к общим папкам вроде /</a:t>
            </a:r>
            <a:r>
              <a:rPr lang="ru-RU" sz="1200" b="0" i="0" u="none" strike="noStrike" cap="none" dirty="0" err="1">
                <a:solidFill>
                  <a:srgbClr val="000000"/>
                </a:solidFill>
                <a:effectLst/>
                <a:latin typeface="Calibri"/>
                <a:ea typeface="Calibri"/>
                <a:cs typeface="Calibri"/>
                <a:sym typeface="Calibri"/>
              </a:rPr>
              <a:t>tmp</a:t>
            </a:r>
            <a:r>
              <a:rPr lang="ru-RU" sz="1200" b="0" i="0" u="none" strike="noStrike" cap="none" dirty="0">
                <a:solidFill>
                  <a:srgbClr val="000000"/>
                </a:solidFill>
                <a:effectLst/>
                <a:latin typeface="Calibri"/>
                <a:ea typeface="Calibri"/>
                <a:cs typeface="Calibri"/>
                <a:sym typeface="Calibri"/>
              </a:rPr>
              <a:t>, куда сваливается много файлов от разных юзеров.</a:t>
            </a:r>
          </a:p>
          <a:p>
            <a:pPr fontAlgn="base"/>
            <a:endParaRPr lang="ru-RU" sz="1200" b="0" i="0" u="none" strike="noStrike" cap="none" dirty="0">
              <a:solidFill>
                <a:srgbClr val="000000"/>
              </a:solidFill>
              <a:effectLst/>
              <a:latin typeface="Calibri"/>
              <a:ea typeface="Calibri"/>
              <a:cs typeface="Calibri"/>
              <a:sym typeface="Calibri"/>
            </a:endParaRPr>
          </a:p>
          <a:p>
            <a:pPr fontAlgn="base"/>
            <a:r>
              <a:rPr lang="ru-RU" sz="1200" b="0" i="0" u="none" strike="noStrike" cap="none" dirty="0">
                <a:solidFill>
                  <a:srgbClr val="000000"/>
                </a:solidFill>
                <a:effectLst/>
                <a:latin typeface="Calibri"/>
                <a:ea typeface="Calibri"/>
                <a:cs typeface="Calibri"/>
                <a:sym typeface="Calibri"/>
              </a:rPr>
              <a:t>Для обыкновенных файлов все эти три бита не значат ничего.</a:t>
            </a:r>
          </a:p>
        </p:txBody>
      </p:sp>
    </p:spTree>
    <p:extLst>
      <p:ext uri="{BB962C8B-B14F-4D97-AF65-F5344CB8AC3E}">
        <p14:creationId xmlns:p14="http://schemas.microsoft.com/office/powerpoint/2010/main" val="3327367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Посмотреть владельцев файла и его маску доступа можно командой консоли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Она выведет для каждого файла его пользователя-владельца, группу-владельца, маску доступа из 9 битов и тип файла. Тип файла определяет, что это за файл - папка, ссылка, устройство, обычный файл, сокет, именованный пайп, и от типа зависит, как интерпретировать маску доступа. Маска в выводе команды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представляет 9 битов буквами по три штуки: </a:t>
            </a:r>
            <a:r>
              <a:rPr lang="ru-RU" sz="1200" b="0" i="0" u="none" strike="noStrike" cap="none" dirty="0" err="1">
                <a:solidFill>
                  <a:srgbClr val="000000"/>
                </a:solidFill>
                <a:effectLst/>
                <a:latin typeface="Calibri"/>
                <a:ea typeface="Calibri"/>
                <a:cs typeface="Calibri"/>
                <a:sym typeface="Calibri"/>
              </a:rPr>
              <a:t>rwx</a:t>
            </a:r>
            <a:r>
              <a:rPr lang="ru-RU" sz="1200" b="0" i="0" u="none" strike="noStrike" cap="none" dirty="0">
                <a:solidFill>
                  <a:srgbClr val="000000"/>
                </a:solidFill>
                <a:effectLst/>
                <a:latin typeface="Calibri"/>
                <a:ea typeface="Calibri"/>
                <a:cs typeface="Calibri"/>
                <a:sym typeface="Calibri"/>
              </a:rPr>
              <a:t> - </a:t>
            </a:r>
            <a:r>
              <a:rPr lang="ru-RU" sz="1200" b="0" i="0" u="none" strike="noStrike" cap="none" dirty="0" err="1">
                <a:solidFill>
                  <a:srgbClr val="000000"/>
                </a:solidFill>
                <a:effectLst/>
                <a:latin typeface="Calibri"/>
                <a:ea typeface="Calibri"/>
                <a:cs typeface="Calibri"/>
                <a:sym typeface="Calibri"/>
              </a:rPr>
              <a:t>read-write-execute</a:t>
            </a:r>
            <a:r>
              <a:rPr lang="ru-RU" sz="1200" b="0" i="0" u="none" strike="noStrike" cap="none" dirty="0">
                <a:solidFill>
                  <a:srgbClr val="000000"/>
                </a:solidFill>
                <a:effectLst/>
                <a:latin typeface="Calibri"/>
                <a:ea typeface="Calibri"/>
                <a:cs typeface="Calibri"/>
                <a:sym typeface="Calibri"/>
              </a:rPr>
              <a:t>. Если бита нет, то тут будет -. Посмотреть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sticky</a:t>
            </a:r>
            <a:r>
              <a:rPr lang="ru-RU" sz="1200" b="0" i="0" u="none" strike="noStrike" cap="none" dirty="0">
                <a:solidFill>
                  <a:srgbClr val="000000"/>
                </a:solidFill>
                <a:effectLst/>
                <a:latin typeface="Calibri"/>
                <a:ea typeface="Calibri"/>
                <a:cs typeface="Calibri"/>
                <a:sym typeface="Calibri"/>
              </a:rPr>
              <a:t> можно тут же.</a:t>
            </a:r>
          </a:p>
        </p:txBody>
      </p:sp>
    </p:spTree>
    <p:extLst>
      <p:ext uri="{BB962C8B-B14F-4D97-AF65-F5344CB8AC3E}">
        <p14:creationId xmlns:p14="http://schemas.microsoft.com/office/powerpoint/2010/main" val="32126016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Посмотреть владельцев файла и его маску доступа можно командой консоли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Она выведет для каждого файла его пользователя-владельца, группу-владельца, маску доступа из 9 битов и тип файла. Тип файла определяет, что это за файл - папка, ссылка, устройство, обычный файл, сокет, именованный пайп, и от типа зависит, как интерпретировать маску доступа. Маска в выводе команды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представляет 9 битов буквами по три штуки: </a:t>
            </a:r>
            <a:r>
              <a:rPr lang="ru-RU" sz="1200" b="0" i="0" u="none" strike="noStrike" cap="none" dirty="0" err="1">
                <a:solidFill>
                  <a:srgbClr val="000000"/>
                </a:solidFill>
                <a:effectLst/>
                <a:latin typeface="Calibri"/>
                <a:ea typeface="Calibri"/>
                <a:cs typeface="Calibri"/>
                <a:sym typeface="Calibri"/>
              </a:rPr>
              <a:t>rwx</a:t>
            </a:r>
            <a:r>
              <a:rPr lang="ru-RU" sz="1200" b="0" i="0" u="none" strike="noStrike" cap="none" dirty="0">
                <a:solidFill>
                  <a:srgbClr val="000000"/>
                </a:solidFill>
                <a:effectLst/>
                <a:latin typeface="Calibri"/>
                <a:ea typeface="Calibri"/>
                <a:cs typeface="Calibri"/>
                <a:sym typeface="Calibri"/>
              </a:rPr>
              <a:t> - </a:t>
            </a:r>
            <a:r>
              <a:rPr lang="ru-RU" sz="1200" b="0" i="0" u="none" strike="noStrike" cap="none" dirty="0" err="1">
                <a:solidFill>
                  <a:srgbClr val="000000"/>
                </a:solidFill>
                <a:effectLst/>
                <a:latin typeface="Calibri"/>
                <a:ea typeface="Calibri"/>
                <a:cs typeface="Calibri"/>
                <a:sym typeface="Calibri"/>
              </a:rPr>
              <a:t>read-write-execute</a:t>
            </a:r>
            <a:r>
              <a:rPr lang="ru-RU" sz="1200" b="0" i="0" u="none" strike="noStrike" cap="none" dirty="0">
                <a:solidFill>
                  <a:srgbClr val="000000"/>
                </a:solidFill>
                <a:effectLst/>
                <a:latin typeface="Calibri"/>
                <a:ea typeface="Calibri"/>
                <a:cs typeface="Calibri"/>
                <a:sym typeface="Calibri"/>
              </a:rPr>
              <a:t>. Если бита нет, то тут будет -. Посмотреть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sticky</a:t>
            </a:r>
            <a:r>
              <a:rPr lang="ru-RU" sz="1200" b="0" i="0" u="none" strike="noStrike" cap="none" dirty="0">
                <a:solidFill>
                  <a:srgbClr val="000000"/>
                </a:solidFill>
                <a:effectLst/>
                <a:latin typeface="Calibri"/>
                <a:ea typeface="Calibri"/>
                <a:cs typeface="Calibri"/>
                <a:sym typeface="Calibri"/>
              </a:rPr>
              <a:t> можно тут же.</a:t>
            </a:r>
          </a:p>
        </p:txBody>
      </p:sp>
    </p:spTree>
    <p:extLst>
      <p:ext uri="{BB962C8B-B14F-4D97-AF65-F5344CB8AC3E}">
        <p14:creationId xmlns:p14="http://schemas.microsoft.com/office/powerpoint/2010/main" val="4062479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Посмотреть владельцев файла и его маску доступа можно командой консоли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Она выведет для каждого файла его пользователя-владельца, группу-владельца, маску доступа из 9 битов и тип файла. Тип файла определяет, что это за файл - папка, ссылка, устройство, обычный файл, сокет, именованный пайп, и от типа зависит, как интерпретировать маску доступа. Маска в выводе команды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представляет 9 битов буквами по три штуки: </a:t>
            </a:r>
            <a:r>
              <a:rPr lang="ru-RU" sz="1200" b="0" i="0" u="none" strike="noStrike" cap="none" dirty="0" err="1">
                <a:solidFill>
                  <a:srgbClr val="000000"/>
                </a:solidFill>
                <a:effectLst/>
                <a:latin typeface="Calibri"/>
                <a:ea typeface="Calibri"/>
                <a:cs typeface="Calibri"/>
                <a:sym typeface="Calibri"/>
              </a:rPr>
              <a:t>rwx</a:t>
            </a:r>
            <a:r>
              <a:rPr lang="ru-RU" sz="1200" b="0" i="0" u="none" strike="noStrike" cap="none" dirty="0">
                <a:solidFill>
                  <a:srgbClr val="000000"/>
                </a:solidFill>
                <a:effectLst/>
                <a:latin typeface="Calibri"/>
                <a:ea typeface="Calibri"/>
                <a:cs typeface="Calibri"/>
                <a:sym typeface="Calibri"/>
              </a:rPr>
              <a:t> - </a:t>
            </a:r>
            <a:r>
              <a:rPr lang="ru-RU" sz="1200" b="0" i="0" u="none" strike="noStrike" cap="none" dirty="0" err="1">
                <a:solidFill>
                  <a:srgbClr val="000000"/>
                </a:solidFill>
                <a:effectLst/>
                <a:latin typeface="Calibri"/>
                <a:ea typeface="Calibri"/>
                <a:cs typeface="Calibri"/>
                <a:sym typeface="Calibri"/>
              </a:rPr>
              <a:t>read-write-execute</a:t>
            </a:r>
            <a:r>
              <a:rPr lang="ru-RU" sz="1200" b="0" i="0" u="none" strike="noStrike" cap="none" dirty="0">
                <a:solidFill>
                  <a:srgbClr val="000000"/>
                </a:solidFill>
                <a:effectLst/>
                <a:latin typeface="Calibri"/>
                <a:ea typeface="Calibri"/>
                <a:cs typeface="Calibri"/>
                <a:sym typeface="Calibri"/>
              </a:rPr>
              <a:t>. Если бита нет, то тут будет -. Посмотреть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sticky</a:t>
            </a:r>
            <a:r>
              <a:rPr lang="ru-RU" sz="1200" b="0" i="0" u="none" strike="noStrike" cap="none" dirty="0">
                <a:solidFill>
                  <a:srgbClr val="000000"/>
                </a:solidFill>
                <a:effectLst/>
                <a:latin typeface="Calibri"/>
                <a:ea typeface="Calibri"/>
                <a:cs typeface="Calibri"/>
                <a:sym typeface="Calibri"/>
              </a:rPr>
              <a:t> можно тут же.</a:t>
            </a:r>
          </a:p>
        </p:txBody>
      </p:sp>
    </p:spTree>
    <p:extLst>
      <p:ext uri="{BB962C8B-B14F-4D97-AF65-F5344CB8AC3E}">
        <p14:creationId xmlns:p14="http://schemas.microsoft.com/office/powerpoint/2010/main" val="27469565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Посмотреть владельцев файла и его маску доступа можно командой консоли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Она выведет для каждого файла его пользователя-владельца, группу-владельца, маску доступа из 9 битов и тип файла. Тип файла определяет, что это за файл - папка, ссылка, устройство, обычный файл, сокет, именованный пайп, и от типа зависит, как интерпретировать маску доступа. Маска в выводе команды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представляет 9 битов буквами по три штуки: </a:t>
            </a:r>
            <a:r>
              <a:rPr lang="ru-RU" sz="1200" b="0" i="0" u="none" strike="noStrike" cap="none" dirty="0" err="1">
                <a:solidFill>
                  <a:srgbClr val="000000"/>
                </a:solidFill>
                <a:effectLst/>
                <a:latin typeface="Calibri"/>
                <a:ea typeface="Calibri"/>
                <a:cs typeface="Calibri"/>
                <a:sym typeface="Calibri"/>
              </a:rPr>
              <a:t>rwx</a:t>
            </a:r>
            <a:r>
              <a:rPr lang="ru-RU" sz="1200" b="0" i="0" u="none" strike="noStrike" cap="none" dirty="0">
                <a:solidFill>
                  <a:srgbClr val="000000"/>
                </a:solidFill>
                <a:effectLst/>
                <a:latin typeface="Calibri"/>
                <a:ea typeface="Calibri"/>
                <a:cs typeface="Calibri"/>
                <a:sym typeface="Calibri"/>
              </a:rPr>
              <a:t> - </a:t>
            </a:r>
            <a:r>
              <a:rPr lang="ru-RU" sz="1200" b="0" i="0" u="none" strike="noStrike" cap="none" dirty="0" err="1">
                <a:solidFill>
                  <a:srgbClr val="000000"/>
                </a:solidFill>
                <a:effectLst/>
                <a:latin typeface="Calibri"/>
                <a:ea typeface="Calibri"/>
                <a:cs typeface="Calibri"/>
                <a:sym typeface="Calibri"/>
              </a:rPr>
              <a:t>read-write-execute</a:t>
            </a:r>
            <a:r>
              <a:rPr lang="ru-RU" sz="1200" b="0" i="0" u="none" strike="noStrike" cap="none" dirty="0">
                <a:solidFill>
                  <a:srgbClr val="000000"/>
                </a:solidFill>
                <a:effectLst/>
                <a:latin typeface="Calibri"/>
                <a:ea typeface="Calibri"/>
                <a:cs typeface="Calibri"/>
                <a:sym typeface="Calibri"/>
              </a:rPr>
              <a:t>. Если бита нет, то тут будет -. Посмотреть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sticky</a:t>
            </a:r>
            <a:r>
              <a:rPr lang="ru-RU" sz="1200" b="0" i="0" u="none" strike="noStrike" cap="none" dirty="0">
                <a:solidFill>
                  <a:srgbClr val="000000"/>
                </a:solidFill>
                <a:effectLst/>
                <a:latin typeface="Calibri"/>
                <a:ea typeface="Calibri"/>
                <a:cs typeface="Calibri"/>
                <a:sym typeface="Calibri"/>
              </a:rPr>
              <a:t> можно тут же.</a:t>
            </a:r>
          </a:p>
        </p:txBody>
      </p:sp>
    </p:spTree>
    <p:extLst>
      <p:ext uri="{BB962C8B-B14F-4D97-AF65-F5344CB8AC3E}">
        <p14:creationId xmlns:p14="http://schemas.microsoft.com/office/powerpoint/2010/main" val="1252808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Посмотреть владельцев файла и его маску доступа можно командой консоли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Она выведет для каждого файла его пользователя-владельца, группу-владельца, маску доступа из 9 битов и тип файла. Тип файла определяет, что это за файл - папка, ссылка, устройство, обычный файл, сокет, именованный пайп, и от типа зависит, как интерпретировать маску доступа. Маска в выводе команды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представляет 9 битов буквами по три штуки: </a:t>
            </a:r>
            <a:r>
              <a:rPr lang="ru-RU" sz="1200" b="0" i="0" u="none" strike="noStrike" cap="none" dirty="0" err="1">
                <a:solidFill>
                  <a:srgbClr val="000000"/>
                </a:solidFill>
                <a:effectLst/>
                <a:latin typeface="Calibri"/>
                <a:ea typeface="Calibri"/>
                <a:cs typeface="Calibri"/>
                <a:sym typeface="Calibri"/>
              </a:rPr>
              <a:t>rwx</a:t>
            </a:r>
            <a:r>
              <a:rPr lang="ru-RU" sz="1200" b="0" i="0" u="none" strike="noStrike" cap="none" dirty="0">
                <a:solidFill>
                  <a:srgbClr val="000000"/>
                </a:solidFill>
                <a:effectLst/>
                <a:latin typeface="Calibri"/>
                <a:ea typeface="Calibri"/>
                <a:cs typeface="Calibri"/>
                <a:sym typeface="Calibri"/>
              </a:rPr>
              <a:t> - </a:t>
            </a:r>
            <a:r>
              <a:rPr lang="ru-RU" sz="1200" b="0" i="0" u="none" strike="noStrike" cap="none" dirty="0" err="1">
                <a:solidFill>
                  <a:srgbClr val="000000"/>
                </a:solidFill>
                <a:effectLst/>
                <a:latin typeface="Calibri"/>
                <a:ea typeface="Calibri"/>
                <a:cs typeface="Calibri"/>
                <a:sym typeface="Calibri"/>
              </a:rPr>
              <a:t>read-write-execute</a:t>
            </a:r>
            <a:r>
              <a:rPr lang="ru-RU" sz="1200" b="0" i="0" u="none" strike="noStrike" cap="none" dirty="0">
                <a:solidFill>
                  <a:srgbClr val="000000"/>
                </a:solidFill>
                <a:effectLst/>
                <a:latin typeface="Calibri"/>
                <a:ea typeface="Calibri"/>
                <a:cs typeface="Calibri"/>
                <a:sym typeface="Calibri"/>
              </a:rPr>
              <a:t>. Если бита нет, то тут будет -. Посмотреть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sticky</a:t>
            </a:r>
            <a:r>
              <a:rPr lang="ru-RU" sz="1200" b="0" i="0" u="none" strike="noStrike" cap="none" dirty="0">
                <a:solidFill>
                  <a:srgbClr val="000000"/>
                </a:solidFill>
                <a:effectLst/>
                <a:latin typeface="Calibri"/>
                <a:ea typeface="Calibri"/>
                <a:cs typeface="Calibri"/>
                <a:sym typeface="Calibri"/>
              </a:rPr>
              <a:t> можно тут же.</a:t>
            </a:r>
          </a:p>
        </p:txBody>
      </p:sp>
    </p:spTree>
    <p:extLst>
      <p:ext uri="{BB962C8B-B14F-4D97-AF65-F5344CB8AC3E}">
        <p14:creationId xmlns:p14="http://schemas.microsoft.com/office/powerpoint/2010/main" val="336703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В течение всего курса мы узнавали, как устроена операционная система, как работают основные ее программные компоненты и аппаратное обеспечение, как работает ядро, смотрели довольно много способов взаимодействия с ядром. Через системные вызовы можно управлять ресурсами и работами не только одного процесса, но и всей системы. Это управление планировщиками процессов и IO операций, создание, удаление и модификация файлов и директорий, управление объектами IPC. К ресурсам целой системы и чужих процессов, нельзя так просто брать и обращаться. В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есть разграничение прав доступа, которое ограничивает доступ пользователей к объектам в системе.</a:t>
            </a:r>
            <a:endParaRPr lang="ru-RU" dirty="0"/>
          </a:p>
        </p:txBody>
      </p:sp>
    </p:spTree>
    <p:extLst>
      <p:ext uri="{BB962C8B-B14F-4D97-AF65-F5344CB8AC3E}">
        <p14:creationId xmlns:p14="http://schemas.microsoft.com/office/powerpoint/2010/main" val="2322988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Посмотреть владельцев файла и его маску доступа можно командой консоли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Она выведет для каждого файла его пользователя-владельца, группу-владельца, маску доступа из 9 битов и тип файла. Тип файла определяет, что это за файл - папка, ссылка, устройство, обычный файл, сокет, именованный пайп, и от типа зависит, как интерпретировать маску доступа. Маска в выводе команды </a:t>
            </a:r>
            <a:r>
              <a:rPr lang="ru-RU" sz="1200" b="0" i="0" u="none" strike="noStrike" cap="none" dirty="0" err="1">
                <a:solidFill>
                  <a:srgbClr val="000000"/>
                </a:solidFill>
                <a:effectLst/>
                <a:latin typeface="Calibri"/>
                <a:ea typeface="Calibri"/>
                <a:cs typeface="Calibri"/>
                <a:sym typeface="Calibri"/>
              </a:rPr>
              <a:t>ls</a:t>
            </a:r>
            <a:r>
              <a:rPr lang="ru-RU" sz="1200" b="0" i="0" u="none" strike="noStrike" cap="none" dirty="0">
                <a:solidFill>
                  <a:srgbClr val="000000"/>
                </a:solidFill>
                <a:effectLst/>
                <a:latin typeface="Calibri"/>
                <a:ea typeface="Calibri"/>
                <a:cs typeface="Calibri"/>
                <a:sym typeface="Calibri"/>
              </a:rPr>
              <a:t> -l представляет 9 битов буквами по три штуки: </a:t>
            </a:r>
            <a:r>
              <a:rPr lang="ru-RU" sz="1200" b="0" i="0" u="none" strike="noStrike" cap="none" dirty="0" err="1">
                <a:solidFill>
                  <a:srgbClr val="000000"/>
                </a:solidFill>
                <a:effectLst/>
                <a:latin typeface="Calibri"/>
                <a:ea typeface="Calibri"/>
                <a:cs typeface="Calibri"/>
                <a:sym typeface="Calibri"/>
              </a:rPr>
              <a:t>rwx</a:t>
            </a:r>
            <a:r>
              <a:rPr lang="ru-RU" sz="1200" b="0" i="0" u="none" strike="noStrike" cap="none" dirty="0">
                <a:solidFill>
                  <a:srgbClr val="000000"/>
                </a:solidFill>
                <a:effectLst/>
                <a:latin typeface="Calibri"/>
                <a:ea typeface="Calibri"/>
                <a:cs typeface="Calibri"/>
                <a:sym typeface="Calibri"/>
              </a:rPr>
              <a:t> - </a:t>
            </a:r>
            <a:r>
              <a:rPr lang="ru-RU" sz="1200" b="0" i="0" u="none" strike="noStrike" cap="none" dirty="0" err="1">
                <a:solidFill>
                  <a:srgbClr val="000000"/>
                </a:solidFill>
                <a:effectLst/>
                <a:latin typeface="Calibri"/>
                <a:ea typeface="Calibri"/>
                <a:cs typeface="Calibri"/>
                <a:sym typeface="Calibri"/>
              </a:rPr>
              <a:t>read-write-execute</a:t>
            </a:r>
            <a:r>
              <a:rPr lang="ru-RU" sz="1200" b="0" i="0" u="none" strike="noStrike" cap="none" dirty="0">
                <a:solidFill>
                  <a:srgbClr val="000000"/>
                </a:solidFill>
                <a:effectLst/>
                <a:latin typeface="Calibri"/>
                <a:ea typeface="Calibri"/>
                <a:cs typeface="Calibri"/>
                <a:sym typeface="Calibri"/>
              </a:rPr>
              <a:t>. Если бита нет, то тут будет -. Посмотреть </a:t>
            </a:r>
            <a:r>
              <a:rPr lang="ru-RU" sz="1200" b="0" i="0" u="none" strike="noStrike" cap="none" dirty="0" err="1">
                <a:solidFill>
                  <a:srgbClr val="000000"/>
                </a:solidFill>
                <a:effectLst/>
                <a:latin typeface="Calibri"/>
                <a:ea typeface="Calibri"/>
                <a:cs typeface="Calibri"/>
                <a:sym typeface="Calibri"/>
              </a:rPr>
              <a:t>set</a:t>
            </a:r>
            <a:r>
              <a:rPr lang="ru-RU" sz="1200" b="0" i="0" u="none" strike="noStrike" cap="none" dirty="0">
                <a:solidFill>
                  <a:srgbClr val="000000"/>
                </a:solidFill>
                <a:effectLst/>
                <a:latin typeface="Calibri"/>
                <a:ea typeface="Calibri"/>
                <a:cs typeface="Calibri"/>
                <a:sym typeface="Calibri"/>
              </a:rPr>
              <a:t>-*-ID и </a:t>
            </a:r>
            <a:r>
              <a:rPr lang="ru-RU" sz="1200" b="0" i="0" u="none" strike="noStrike" cap="none" dirty="0" err="1">
                <a:solidFill>
                  <a:srgbClr val="000000"/>
                </a:solidFill>
                <a:effectLst/>
                <a:latin typeface="Calibri"/>
                <a:ea typeface="Calibri"/>
                <a:cs typeface="Calibri"/>
                <a:sym typeface="Calibri"/>
              </a:rPr>
              <a:t>sticky</a:t>
            </a:r>
            <a:r>
              <a:rPr lang="ru-RU" sz="1200" b="0" i="0" u="none" strike="noStrike" cap="none" dirty="0">
                <a:solidFill>
                  <a:srgbClr val="000000"/>
                </a:solidFill>
                <a:effectLst/>
                <a:latin typeface="Calibri"/>
                <a:ea typeface="Calibri"/>
                <a:cs typeface="Calibri"/>
                <a:sym typeface="Calibri"/>
              </a:rPr>
              <a:t> можно тут же.</a:t>
            </a:r>
          </a:p>
        </p:txBody>
      </p:sp>
    </p:spTree>
    <p:extLst>
      <p:ext uri="{BB962C8B-B14F-4D97-AF65-F5344CB8AC3E}">
        <p14:creationId xmlns:p14="http://schemas.microsoft.com/office/powerpoint/2010/main" val="1534899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ru-RU" sz="1200" b="0" i="0" u="none" strike="noStrike" cap="none" dirty="0">
              <a:solidFill>
                <a:srgbClr val="000000"/>
              </a:solidFill>
              <a:effectLst/>
              <a:latin typeface="Calibri"/>
              <a:ea typeface="Calibri"/>
              <a:cs typeface="Calibri"/>
              <a:sym typeface="Calibri"/>
            </a:endParaRPr>
          </a:p>
        </p:txBody>
      </p:sp>
    </p:spTree>
    <p:extLst>
      <p:ext uri="{BB962C8B-B14F-4D97-AF65-F5344CB8AC3E}">
        <p14:creationId xmlns:p14="http://schemas.microsoft.com/office/powerpoint/2010/main" val="40772205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ru-RU" sz="1200" b="0" i="0" u="none" strike="noStrike" cap="none" dirty="0">
              <a:solidFill>
                <a:srgbClr val="000000"/>
              </a:solidFill>
              <a:effectLst/>
              <a:latin typeface="Calibri"/>
              <a:ea typeface="Calibri"/>
              <a:cs typeface="Calibri"/>
              <a:sym typeface="Calibri"/>
            </a:endParaRPr>
          </a:p>
        </p:txBody>
      </p:sp>
    </p:spTree>
    <p:extLst>
      <p:ext uri="{BB962C8B-B14F-4D97-AF65-F5344CB8AC3E}">
        <p14:creationId xmlns:p14="http://schemas.microsoft.com/office/powerpoint/2010/main" val="30742116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ru-RU" sz="1200" b="0" i="0" u="none" strike="noStrike" cap="none" dirty="0">
              <a:solidFill>
                <a:srgbClr val="000000"/>
              </a:solidFill>
              <a:effectLst/>
              <a:latin typeface="Calibri"/>
              <a:ea typeface="Calibri"/>
              <a:cs typeface="Calibri"/>
              <a:sym typeface="Calibri"/>
            </a:endParaRPr>
          </a:p>
        </p:txBody>
      </p:sp>
    </p:spTree>
    <p:extLst>
      <p:ext uri="{BB962C8B-B14F-4D97-AF65-F5344CB8AC3E}">
        <p14:creationId xmlns:p14="http://schemas.microsoft.com/office/powerpoint/2010/main" val="6600591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ru-RU" sz="1200" b="0" i="0" u="none" strike="noStrike" cap="none" dirty="0">
              <a:solidFill>
                <a:srgbClr val="000000"/>
              </a:solidFill>
              <a:effectLst/>
              <a:latin typeface="Calibri"/>
              <a:ea typeface="Calibri"/>
              <a:cs typeface="Calibri"/>
              <a:sym typeface="Calibri"/>
            </a:endParaRPr>
          </a:p>
        </p:txBody>
      </p:sp>
    </p:spTree>
    <p:extLst>
      <p:ext uri="{BB962C8B-B14F-4D97-AF65-F5344CB8AC3E}">
        <p14:creationId xmlns:p14="http://schemas.microsoft.com/office/powerpoint/2010/main" val="3109494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ru-RU" sz="1200" b="0" i="0" u="none" strike="noStrike" cap="none" dirty="0">
              <a:solidFill>
                <a:srgbClr val="000000"/>
              </a:solidFill>
              <a:effectLst/>
              <a:latin typeface="Calibri"/>
              <a:ea typeface="Calibri"/>
              <a:cs typeface="Calibri"/>
              <a:sym typeface="Calibri"/>
            </a:endParaRPr>
          </a:p>
        </p:txBody>
      </p:sp>
    </p:spTree>
    <p:extLst>
      <p:ext uri="{BB962C8B-B14F-4D97-AF65-F5344CB8AC3E}">
        <p14:creationId xmlns:p14="http://schemas.microsoft.com/office/powerpoint/2010/main" val="15441109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ru-RU" sz="1200" b="0" i="0" u="none" strike="noStrike" cap="none" dirty="0">
              <a:solidFill>
                <a:srgbClr val="000000"/>
              </a:solidFill>
              <a:effectLst/>
              <a:latin typeface="Calibri"/>
              <a:ea typeface="Calibri"/>
              <a:cs typeface="Calibri"/>
              <a:sym typeface="Calibri"/>
            </a:endParaRPr>
          </a:p>
        </p:txBody>
      </p:sp>
    </p:spTree>
    <p:extLst>
      <p:ext uri="{BB962C8B-B14F-4D97-AF65-F5344CB8AC3E}">
        <p14:creationId xmlns:p14="http://schemas.microsoft.com/office/powerpoint/2010/main" val="2698163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ru-RU" sz="1200" b="0" i="0" u="none" strike="noStrike" cap="none" dirty="0">
              <a:solidFill>
                <a:srgbClr val="000000"/>
              </a:solidFill>
              <a:effectLst/>
              <a:latin typeface="Calibri"/>
              <a:ea typeface="Calibri"/>
              <a:cs typeface="Calibri"/>
              <a:sym typeface="Calibri"/>
            </a:endParaRPr>
          </a:p>
        </p:txBody>
      </p:sp>
    </p:spTree>
    <p:extLst>
      <p:ext uri="{BB962C8B-B14F-4D97-AF65-F5344CB8AC3E}">
        <p14:creationId xmlns:p14="http://schemas.microsoft.com/office/powerpoint/2010/main" val="5353535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Хорошо, имеем следующее: есть процессы с </a:t>
            </a:r>
            <a:r>
              <a:rPr lang="ru-RU" sz="1200" b="0" i="0" u="none" strike="noStrike" cap="none" dirty="0" err="1">
                <a:solidFill>
                  <a:srgbClr val="000000"/>
                </a:solidFill>
                <a:effectLst/>
                <a:latin typeface="Calibri"/>
                <a:ea typeface="Calibri"/>
                <a:cs typeface="Calibri"/>
                <a:sym typeface="Calibri"/>
              </a:rPr>
              <a:t>uid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gid</a:t>
            </a:r>
            <a:r>
              <a:rPr lang="ru-RU" sz="1200" b="0" i="0" u="none" strike="noStrike" cap="none" dirty="0">
                <a:solidFill>
                  <a:srgbClr val="000000"/>
                </a:solidFill>
                <a:effectLst/>
                <a:latin typeface="Calibri"/>
                <a:ea typeface="Calibri"/>
                <a:cs typeface="Calibri"/>
                <a:sym typeface="Calibri"/>
              </a:rPr>
              <a:t>, а есть ресурсы с </a:t>
            </a:r>
            <a:r>
              <a:rPr lang="ru-RU" sz="1200" b="0" i="0" u="none" strike="noStrike" cap="none" dirty="0" err="1">
                <a:solidFill>
                  <a:srgbClr val="000000"/>
                </a:solidFill>
                <a:effectLst/>
                <a:latin typeface="Calibri"/>
                <a:ea typeface="Calibri"/>
                <a:cs typeface="Calibri"/>
                <a:sym typeface="Calibri"/>
              </a:rPr>
              <a:t>uid</a:t>
            </a:r>
            <a:r>
              <a:rPr lang="ru-RU" sz="1200" b="0" i="0" u="none" strike="noStrike" cap="none" dirty="0">
                <a:solidFill>
                  <a:srgbClr val="000000"/>
                </a:solidFill>
                <a:effectLst/>
                <a:latin typeface="Calibri"/>
                <a:ea typeface="Calibri"/>
                <a:cs typeface="Calibri"/>
                <a:sym typeface="Calibri"/>
              </a:rPr>
              <a:t> и </a:t>
            </a:r>
            <a:r>
              <a:rPr lang="ru-RU" sz="1200" b="0" i="0" u="none" strike="noStrike" cap="none" dirty="0" err="1">
                <a:solidFill>
                  <a:srgbClr val="000000"/>
                </a:solidFill>
                <a:effectLst/>
                <a:latin typeface="Calibri"/>
                <a:ea typeface="Calibri"/>
                <a:cs typeface="Calibri"/>
                <a:sym typeface="Calibri"/>
              </a:rPr>
              <a:t>gid</a:t>
            </a:r>
            <a:r>
              <a:rPr lang="ru-RU" sz="1200" b="0" i="0" u="none" strike="noStrike" cap="none" dirty="0">
                <a:solidFill>
                  <a:srgbClr val="000000"/>
                </a:solidFill>
                <a:effectLst/>
                <a:latin typeface="Calibri"/>
                <a:ea typeface="Calibri"/>
                <a:cs typeface="Calibri"/>
                <a:sym typeface="Calibri"/>
              </a:rPr>
              <a:t> и масками доступа и битами SUID, SGID, </a:t>
            </a:r>
            <a:r>
              <a:rPr lang="ru-RU" sz="1200" b="0" i="0" u="none" strike="noStrike" cap="none" dirty="0" err="1">
                <a:solidFill>
                  <a:srgbClr val="000000"/>
                </a:solidFill>
                <a:effectLst/>
                <a:latin typeface="Calibri"/>
                <a:ea typeface="Calibri"/>
                <a:cs typeface="Calibri"/>
                <a:sym typeface="Calibri"/>
              </a:rPr>
              <a:t>sticky</a:t>
            </a:r>
            <a:r>
              <a:rPr lang="ru-RU" sz="1200" b="0" i="0" u="none" strike="noStrike" cap="none" dirty="0">
                <a:solidFill>
                  <a:srgbClr val="000000"/>
                </a:solidFill>
                <a:effectLst/>
                <a:latin typeface="Calibri"/>
                <a:ea typeface="Calibri"/>
                <a:cs typeface="Calibri"/>
                <a:sym typeface="Calibri"/>
              </a:rPr>
              <a:t>. Как ядро определяет права процесса на доступ к ресурсу?</a:t>
            </a:r>
          </a:p>
        </p:txBody>
      </p:sp>
    </p:spTree>
    <p:extLst>
      <p:ext uri="{BB962C8B-B14F-4D97-AF65-F5344CB8AC3E}">
        <p14:creationId xmlns:p14="http://schemas.microsoft.com/office/powerpoint/2010/main" val="35893984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Алгоритм такой: 1) если эффективный UID = 0, то доступ разрешен для чего угодно. UID 0 - это рут, так что ему можно все. 2) если эффективный UID процесса равен UID владельца файла, то доступ разрешен. Характер доступа все еще фильтруется по трем битам пользователя. То есть если я создам файл без права на исполнение, то даже я не смогу его запустить. Создам без права чтения - не смогу читать. И т.д. 3) если эффективный GID процесса или один из добавочных GID процесса совпадает с группой файла, то доступ разрешен по маске битов групп. 4) в остальных случаях используются оставшиеся три бита.</a:t>
            </a:r>
          </a:p>
        </p:txBody>
      </p:sp>
    </p:spTree>
    <p:extLst>
      <p:ext uri="{BB962C8B-B14F-4D97-AF65-F5344CB8AC3E}">
        <p14:creationId xmlns:p14="http://schemas.microsoft.com/office/powerpoint/2010/main" val="2085354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Права доступа принадлежат пользователям и группам пользователей. Пользователи могут этими правами делиться, с их помощью ограничивать доступ к своим объектам вроде файлов. Идентифицируются пользователи и группы по идентификаторам и именам.</a:t>
            </a:r>
          </a:p>
          <a:p>
            <a:endParaRPr lang="ru-RU" sz="1200" b="0" i="0" u="none" strike="noStrike" cap="none" dirty="0">
              <a:solidFill>
                <a:srgbClr val="000000"/>
              </a:solidFill>
              <a:effectLst/>
              <a:latin typeface="Calibri"/>
              <a:ea typeface="Calibri"/>
              <a:cs typeface="Calibri"/>
              <a:sym typeface="Calibri"/>
            </a:endParaRPr>
          </a:p>
          <a:p>
            <a:r>
              <a:rPr lang="ru-RU" sz="1200" b="0" i="0" u="none" strike="noStrike" cap="none" dirty="0">
                <a:solidFill>
                  <a:srgbClr val="000000"/>
                </a:solidFill>
                <a:effectLst/>
                <a:latin typeface="Calibri"/>
                <a:ea typeface="Calibri"/>
                <a:cs typeface="Calibri"/>
                <a:sym typeface="Calibri"/>
              </a:rPr>
              <a:t>Пользовательские имена, логины, идентификаторы, список их групп хранятся в </a:t>
            </a:r>
            <a:r>
              <a:rPr lang="ru-RU" sz="1200" b="0" i="0" u="none" strike="noStrike" cap="none" dirty="0" err="1">
                <a:solidFill>
                  <a:srgbClr val="000000"/>
                </a:solidFill>
                <a:effectLst/>
                <a:latin typeface="Calibri"/>
                <a:ea typeface="Calibri"/>
                <a:cs typeface="Calibri"/>
                <a:sym typeface="Calibri"/>
              </a:rPr>
              <a:t>Unix</a:t>
            </a:r>
            <a:r>
              <a:rPr lang="ru-RU" sz="1200" b="0" i="0" u="none" strike="noStrike" cap="none" dirty="0">
                <a:solidFill>
                  <a:srgbClr val="000000"/>
                </a:solidFill>
                <a:effectLst/>
                <a:latin typeface="Calibri"/>
                <a:ea typeface="Calibri"/>
                <a:cs typeface="Calibri"/>
                <a:sym typeface="Calibri"/>
              </a:rPr>
              <a:t> системах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В этом текстовом файле каждая запись имеет формат логин; х вместо пароля; идентификатор; идентификатор группы; комментарий с реальным именем и другой информацией; домашняя папка; программу, которую надо запустить, когда пользователь войдет.</a:t>
            </a:r>
          </a:p>
          <a:p>
            <a:endParaRPr lang="ru-RU" sz="1200" b="0" i="0" u="none" strike="noStrike" cap="none" dirty="0">
              <a:solidFill>
                <a:srgbClr val="000000"/>
              </a:solidFill>
              <a:effectLst/>
              <a:latin typeface="Calibri"/>
              <a:ea typeface="Calibri"/>
              <a:cs typeface="Calibri"/>
              <a:sym typeface="Calibri"/>
            </a:endParaRPr>
          </a:p>
          <a:p>
            <a:r>
              <a:rPr lang="ru-RU" sz="1200" b="0" i="0" u="none" strike="noStrike" cap="none" dirty="0">
                <a:solidFill>
                  <a:srgbClr val="000000"/>
                </a:solidFill>
                <a:effectLst/>
                <a:latin typeface="Calibri"/>
                <a:ea typeface="Calibri"/>
                <a:cs typeface="Calibri"/>
                <a:sym typeface="Calibri"/>
              </a:rPr>
              <a:t>Раньше вместо X хранился </a:t>
            </a:r>
            <a:r>
              <a:rPr lang="ru-RU" sz="1200" b="0" i="0" u="none" strike="noStrike" cap="none" dirty="0" err="1">
                <a:solidFill>
                  <a:srgbClr val="000000"/>
                </a:solidFill>
                <a:effectLst/>
                <a:latin typeface="Calibri"/>
                <a:ea typeface="Calibri"/>
                <a:cs typeface="Calibri"/>
                <a:sym typeface="Calibri"/>
              </a:rPr>
              <a:t>хеш</a:t>
            </a:r>
            <a:r>
              <a:rPr lang="ru-RU" sz="1200" b="0" i="0" u="none" strike="noStrike" cap="none" dirty="0">
                <a:solidFill>
                  <a:srgbClr val="000000"/>
                </a:solidFill>
                <a:effectLst/>
                <a:latin typeface="Calibri"/>
                <a:ea typeface="Calibri"/>
                <a:cs typeface="Calibri"/>
                <a:sym typeface="Calibri"/>
              </a:rPr>
              <a:t> пароля в открытом виде, но оказалось, что </a:t>
            </a:r>
            <a:r>
              <a:rPr lang="ru-RU" sz="1200" b="0" i="0" u="none" strike="noStrike" cap="none" dirty="0" err="1">
                <a:solidFill>
                  <a:srgbClr val="000000"/>
                </a:solidFill>
                <a:effectLst/>
                <a:latin typeface="Calibri"/>
                <a:ea typeface="Calibri"/>
                <a:cs typeface="Calibri"/>
                <a:sym typeface="Calibri"/>
              </a:rPr>
              <a:t>хеши</a:t>
            </a:r>
            <a:r>
              <a:rPr lang="ru-RU" sz="1200" b="0" i="0" u="none" strike="noStrike" cap="none" dirty="0">
                <a:solidFill>
                  <a:srgbClr val="000000"/>
                </a:solidFill>
                <a:effectLst/>
                <a:latin typeface="Calibri"/>
                <a:ea typeface="Calibri"/>
                <a:cs typeface="Calibri"/>
                <a:sym typeface="Calibri"/>
              </a:rPr>
              <a:t> при должном усердии можно дешифровать. Это создало проблему, так как файл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доступен на чтение всем. Тогда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стали хранить Х, а </a:t>
            </a:r>
            <a:r>
              <a:rPr lang="ru-RU" sz="1200" b="0" i="0" u="none" strike="noStrike" cap="none" dirty="0" err="1">
                <a:solidFill>
                  <a:srgbClr val="000000"/>
                </a:solidFill>
                <a:effectLst/>
                <a:latin typeface="Calibri"/>
                <a:ea typeface="Calibri"/>
                <a:cs typeface="Calibri"/>
                <a:sym typeface="Calibri"/>
              </a:rPr>
              <a:t>хеш</a:t>
            </a:r>
            <a:r>
              <a:rPr lang="ru-RU" sz="1200" b="0" i="0" u="none" strike="noStrike" cap="none" dirty="0">
                <a:solidFill>
                  <a:srgbClr val="000000"/>
                </a:solidFill>
                <a:effectLst/>
                <a:latin typeface="Calibri"/>
                <a:ea typeface="Calibri"/>
                <a:cs typeface="Calibri"/>
                <a:sym typeface="Calibri"/>
              </a:rPr>
              <a:t> пароля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 </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пароли. Этот файл может читать только </a:t>
            </a:r>
            <a:r>
              <a:rPr lang="ru-RU" sz="1200" b="0" i="0" u="none" strike="noStrike" cap="none" dirty="0" err="1">
                <a:solidFill>
                  <a:srgbClr val="000000"/>
                </a:solidFill>
                <a:effectLst/>
                <a:latin typeface="Calibri"/>
                <a:ea typeface="Calibri"/>
                <a:cs typeface="Calibri"/>
                <a:sym typeface="Calibri"/>
              </a:rPr>
              <a:t>root.Там</a:t>
            </a:r>
            <a:r>
              <a:rPr lang="ru-RU" sz="1200" b="0" i="0" u="none" strike="noStrike" cap="none" dirty="0">
                <a:solidFill>
                  <a:srgbClr val="000000"/>
                </a:solidFill>
                <a:effectLst/>
                <a:latin typeface="Calibri"/>
                <a:ea typeface="Calibri"/>
                <a:cs typeface="Calibri"/>
                <a:sym typeface="Calibri"/>
              </a:rPr>
              <a:t> каждая запись имеет формат логин; </a:t>
            </a:r>
            <a:r>
              <a:rPr lang="ru-RU" sz="1200" b="0" i="0" u="none" strike="noStrike" cap="none" dirty="0" err="1">
                <a:solidFill>
                  <a:srgbClr val="000000"/>
                </a:solidFill>
                <a:effectLst/>
                <a:latin typeface="Calibri"/>
                <a:ea typeface="Calibri"/>
                <a:cs typeface="Calibri"/>
                <a:sym typeface="Calibri"/>
              </a:rPr>
              <a:t>хеш</a:t>
            </a:r>
            <a:r>
              <a:rPr lang="ru-RU" sz="1200" b="0" i="0" u="none" strike="noStrike" cap="none" dirty="0">
                <a:solidFill>
                  <a:srgbClr val="000000"/>
                </a:solidFill>
                <a:effectLst/>
                <a:latin typeface="Calibri"/>
                <a:ea typeface="Calibri"/>
                <a:cs typeface="Calibri"/>
                <a:sym typeface="Calibri"/>
              </a:rPr>
              <a:t> пароля; UNIX дата когда пароль меняли последний раз; минимальное число дней до смены пароля; максимальное число дней до смены пароля; дней до предупреждения о необходимости смены пароля; число дней после окончания действия пароля, когда еще можно под ним заходить; дней до блокировки пользователя.</a:t>
            </a:r>
          </a:p>
          <a:p>
            <a:endParaRPr lang="ru-RU" sz="1200" b="0" i="0" u="none" strike="noStrike" cap="none" dirty="0">
              <a:solidFill>
                <a:srgbClr val="000000"/>
              </a:solidFill>
              <a:effectLst/>
              <a:latin typeface="Calibri"/>
              <a:ea typeface="Calibri"/>
              <a:cs typeface="Calibri"/>
              <a:sym typeface="Calibri"/>
            </a:endParaRPr>
          </a:p>
          <a:p>
            <a:r>
              <a:rPr lang="ru-RU" sz="1200" b="0" i="0" u="none" strike="noStrike" cap="none" dirty="0">
                <a:solidFill>
                  <a:srgbClr val="000000"/>
                </a:solidFill>
                <a:effectLst/>
                <a:latin typeface="Calibri"/>
                <a:ea typeface="Calibri"/>
                <a:cs typeface="Calibri"/>
                <a:sym typeface="Calibri"/>
              </a:rPr>
              <a:t>Когда создается новый пользователь, записи о нем попадают в эти файлы.</a:t>
            </a:r>
            <a:endParaRPr lang="ru-RU" dirty="0"/>
          </a:p>
        </p:txBody>
      </p:sp>
    </p:spTree>
    <p:extLst>
      <p:ext uri="{BB962C8B-B14F-4D97-AF65-F5344CB8AC3E}">
        <p14:creationId xmlns:p14="http://schemas.microsoft.com/office/powerpoint/2010/main" val="33059227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ru-RU" sz="1200" b="0" i="0" u="none" strike="noStrike" cap="none" dirty="0">
              <a:solidFill>
                <a:srgbClr val="000000"/>
              </a:solidFill>
              <a:effectLst/>
              <a:latin typeface="Calibri"/>
              <a:ea typeface="Calibri"/>
              <a:cs typeface="Calibri"/>
              <a:sym typeface="Calibri"/>
            </a:endParaRPr>
          </a:p>
        </p:txBody>
      </p:sp>
    </p:spTree>
    <p:extLst>
      <p:ext uri="{BB962C8B-B14F-4D97-AF65-F5344CB8AC3E}">
        <p14:creationId xmlns:p14="http://schemas.microsoft.com/office/powerpoint/2010/main" val="4025655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Все процессы, помимо PID, UID, GID, EUID, EGID и добавочных групп принадлежат группам процессов. Это не тоже самое, что группы пользователей, а </a:t>
            </a:r>
            <a:r>
              <a:rPr lang="ru-RU" sz="1200" b="0" i="0" u="none" strike="noStrike" cap="none">
                <a:solidFill>
                  <a:srgbClr val="000000"/>
                </a:solidFill>
                <a:effectLst/>
                <a:latin typeface="Calibri"/>
                <a:ea typeface="Calibri"/>
                <a:cs typeface="Calibri"/>
                <a:sym typeface="Calibri"/>
              </a:rPr>
              <a:t>совсем другое. </a:t>
            </a:r>
            <a:r>
              <a:rPr lang="ru-RU" sz="1200" b="0" i="0" u="none" strike="noStrike" cap="none" dirty="0">
                <a:solidFill>
                  <a:srgbClr val="000000"/>
                </a:solidFill>
                <a:effectLst/>
                <a:latin typeface="Calibri"/>
                <a:ea typeface="Calibri"/>
                <a:cs typeface="Calibri"/>
                <a:sym typeface="Calibri"/>
              </a:rPr>
              <a:t>Группы процессов используются для отправки сигналов сразу многим процессам. У каждой группы есть лидер - это процесс, у которого PID равен идентификатору группы. Узнать группу можно через </a:t>
            </a:r>
            <a:r>
              <a:rPr lang="ru-RU" sz="1200" b="0" i="0" u="none" strike="noStrike" cap="none" dirty="0" err="1">
                <a:solidFill>
                  <a:srgbClr val="000000"/>
                </a:solidFill>
                <a:effectLst/>
                <a:latin typeface="Calibri"/>
                <a:ea typeface="Calibri"/>
                <a:cs typeface="Calibri"/>
                <a:sym typeface="Calibri"/>
              </a:rPr>
              <a:t>getpgrp</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getpgid</a:t>
            </a:r>
            <a:r>
              <a:rPr lang="ru-RU" sz="1200" b="0" i="0" u="none" strike="noStrike" cap="none" dirty="0">
                <a:solidFill>
                  <a:srgbClr val="000000"/>
                </a:solidFill>
                <a:effectLst/>
                <a:latin typeface="Calibri"/>
                <a:ea typeface="Calibri"/>
                <a:cs typeface="Calibri"/>
                <a:sym typeface="Calibri"/>
              </a:rPr>
              <a:t>(), а установить через </a:t>
            </a:r>
            <a:r>
              <a:rPr lang="ru-RU" sz="1200" b="0" i="0" u="none" strike="noStrike" cap="none" dirty="0" err="1">
                <a:solidFill>
                  <a:srgbClr val="000000"/>
                </a:solidFill>
                <a:effectLst/>
                <a:latin typeface="Calibri"/>
                <a:ea typeface="Calibri"/>
                <a:cs typeface="Calibri"/>
                <a:sym typeface="Calibri"/>
              </a:rPr>
              <a:t>setpgid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setpgrp</a:t>
            </a:r>
            <a:r>
              <a:rPr lang="ru-RU" sz="1200" b="0" i="0" u="none" strike="noStrike" cap="none" dirty="0">
                <a:solidFill>
                  <a:srgbClr val="000000"/>
                </a:solidFill>
                <a:effectLst/>
                <a:latin typeface="Calibri"/>
                <a:ea typeface="Calibri"/>
                <a:cs typeface="Calibri"/>
                <a:sym typeface="Calibri"/>
              </a:rPr>
              <a:t>(). Когда процессы размножаются, они попадают в одну группу.</a:t>
            </a:r>
          </a:p>
        </p:txBody>
      </p:sp>
    </p:spTree>
    <p:extLst>
      <p:ext uri="{BB962C8B-B14F-4D97-AF65-F5344CB8AC3E}">
        <p14:creationId xmlns:p14="http://schemas.microsoft.com/office/powerpoint/2010/main" val="24179196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терминал запускает команды, то каждая строка, каждый набор связанных друг с другом команд попадает в одну группу. Потом терминал рассылает этой группе сигналы. Например, SIGINT, когда нажали </a:t>
            </a:r>
            <a:r>
              <a:rPr lang="ru-RU" sz="1200" b="0" i="0" u="none" strike="noStrike" cap="none" dirty="0" err="1">
                <a:solidFill>
                  <a:srgbClr val="000000"/>
                </a:solidFill>
                <a:effectLst/>
                <a:latin typeface="Calibri"/>
                <a:ea typeface="Calibri"/>
                <a:cs typeface="Calibri"/>
                <a:sym typeface="Calibri"/>
              </a:rPr>
              <a:t>Ctrl</a:t>
            </a:r>
            <a:r>
              <a:rPr lang="ru-RU" sz="1200" b="0" i="0" u="none" strike="noStrike" cap="none" dirty="0">
                <a:solidFill>
                  <a:srgbClr val="000000"/>
                </a:solidFill>
                <a:effectLst/>
                <a:latin typeface="Calibri"/>
                <a:ea typeface="Calibri"/>
                <a:cs typeface="Calibri"/>
                <a:sym typeface="Calibri"/>
              </a:rPr>
              <a:t> + C после запуска сложного набора команд из многих процессов.</a:t>
            </a:r>
          </a:p>
        </p:txBody>
      </p:sp>
    </p:spTree>
    <p:extLst>
      <p:ext uri="{BB962C8B-B14F-4D97-AF65-F5344CB8AC3E}">
        <p14:creationId xmlns:p14="http://schemas.microsoft.com/office/powerpoint/2010/main" val="296778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Группы процессов объединяются в сессии. У сессии тоже есть лидер - тот, кто ее создал. Одна из групп в сессии может быть "передовой", и сколько угодно может быть фоновых. Передовая группа получает все данные, вводимые с терминала. На нее же передаются сигналы, сгенерированные терминалом вроде SIGINT, SIGQUIT. Если соединение с терминалом пропадает, то лидер сессии, доселе бездействующий, получает сигнал SIGHUP. Терминалом может быть как обычное приложение, реализующее язык вроде </a:t>
            </a:r>
            <a:r>
              <a:rPr lang="ru-RU" sz="1200" b="0" i="0" u="none" strike="noStrike" cap="none" dirty="0" err="1">
                <a:solidFill>
                  <a:srgbClr val="000000"/>
                </a:solidFill>
                <a:effectLst/>
                <a:latin typeface="Calibri"/>
                <a:ea typeface="Calibri"/>
                <a:cs typeface="Calibri"/>
                <a:sym typeface="Calibri"/>
              </a:rPr>
              <a:t>bash</a:t>
            </a:r>
            <a:r>
              <a:rPr lang="ru-RU" sz="1200" b="0" i="0" u="none" strike="noStrike" cap="none" dirty="0">
                <a:solidFill>
                  <a:srgbClr val="000000"/>
                </a:solidFill>
                <a:effectLst/>
                <a:latin typeface="Calibri"/>
                <a:ea typeface="Calibri"/>
                <a:cs typeface="Calibri"/>
                <a:sym typeface="Calibri"/>
              </a:rPr>
              <a:t>, так и сетевое подключение вроде </a:t>
            </a:r>
            <a:r>
              <a:rPr lang="ru-RU" sz="1200" b="0" i="0" u="none" strike="noStrike" cap="none" dirty="0" err="1">
                <a:solidFill>
                  <a:srgbClr val="000000"/>
                </a:solidFill>
                <a:effectLst/>
                <a:latin typeface="Calibri"/>
                <a:ea typeface="Calibri"/>
                <a:cs typeface="Calibri"/>
                <a:sym typeface="Calibri"/>
              </a:rPr>
              <a:t>ssh</a:t>
            </a:r>
            <a:r>
              <a:rPr lang="ru-RU" sz="1200" b="0" i="0" u="none" strike="noStrike" cap="none" dirty="0">
                <a:solidFill>
                  <a:srgbClr val="000000"/>
                </a:solidFill>
                <a:effectLst/>
                <a:latin typeface="Calibri"/>
                <a:ea typeface="Calibri"/>
                <a:cs typeface="Calibri"/>
                <a:sym typeface="Calibri"/>
              </a:rPr>
              <a:t>.</a:t>
            </a:r>
          </a:p>
        </p:txBody>
      </p:sp>
    </p:spTree>
    <p:extLst>
      <p:ext uri="{BB962C8B-B14F-4D97-AF65-F5344CB8AC3E}">
        <p14:creationId xmlns:p14="http://schemas.microsoft.com/office/powerpoint/2010/main" val="34311186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Процессы могут отделяться от своей сессии, создав новую и став ее лидером, при помощи функции </a:t>
            </a:r>
            <a:r>
              <a:rPr lang="ru-RU" sz="1200" b="0" i="0" u="none" strike="noStrike" cap="none" dirty="0" err="1">
                <a:solidFill>
                  <a:srgbClr val="000000"/>
                </a:solidFill>
                <a:effectLst/>
                <a:latin typeface="Calibri"/>
                <a:ea typeface="Calibri"/>
                <a:cs typeface="Calibri"/>
                <a:sym typeface="Calibri"/>
              </a:rPr>
              <a:t>setsid</a:t>
            </a:r>
            <a:r>
              <a:rPr lang="ru-RU" sz="1200" b="0" i="0" u="none" strike="noStrike" cap="none" dirty="0">
                <a:solidFill>
                  <a:srgbClr val="000000"/>
                </a:solidFill>
                <a:effectLst/>
                <a:latin typeface="Calibri"/>
                <a:ea typeface="Calibri"/>
                <a:cs typeface="Calibri"/>
                <a:sym typeface="Calibri"/>
              </a:rPr>
              <a:t>. Процесс может создать новую сессию, только если он не лидер какой-либо группы процессов.</a:t>
            </a:r>
          </a:p>
        </p:txBody>
      </p:sp>
    </p:spTree>
    <p:extLst>
      <p:ext uri="{BB962C8B-B14F-4D97-AF65-F5344CB8AC3E}">
        <p14:creationId xmlns:p14="http://schemas.microsoft.com/office/powerpoint/2010/main" val="30652275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Процессы могут отделяться от своей сессии, создав новую и став ее лидером, при помощи функции </a:t>
            </a:r>
            <a:r>
              <a:rPr lang="ru-RU" sz="1200" b="0" i="0" u="none" strike="noStrike" cap="none" dirty="0" err="1">
                <a:solidFill>
                  <a:srgbClr val="000000"/>
                </a:solidFill>
                <a:effectLst/>
                <a:latin typeface="Calibri"/>
                <a:ea typeface="Calibri"/>
                <a:cs typeface="Calibri"/>
                <a:sym typeface="Calibri"/>
              </a:rPr>
              <a:t>setsid</a:t>
            </a:r>
            <a:r>
              <a:rPr lang="ru-RU" sz="1200" b="0" i="0" u="none" strike="noStrike" cap="none" dirty="0">
                <a:solidFill>
                  <a:srgbClr val="000000"/>
                </a:solidFill>
                <a:effectLst/>
                <a:latin typeface="Calibri"/>
                <a:ea typeface="Calibri"/>
                <a:cs typeface="Calibri"/>
                <a:sym typeface="Calibri"/>
              </a:rPr>
              <a:t>. Процесс может создать новую сессию, только если он не лидер какой-либо группы процессов.</a:t>
            </a:r>
          </a:p>
        </p:txBody>
      </p:sp>
    </p:spTree>
    <p:extLst>
      <p:ext uri="{BB962C8B-B14F-4D97-AF65-F5344CB8AC3E}">
        <p14:creationId xmlns:p14="http://schemas.microsoft.com/office/powerpoint/2010/main" val="1091000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терминал запускает команды, то каждая строка, каждый набор связанных друг с другом команд попадает в одну группу. Потом терминал рассылает этой группе сигналы. Например, SIGINT, когда нажали </a:t>
            </a:r>
            <a:r>
              <a:rPr lang="ru-RU" sz="1200" b="0" i="0" u="none" strike="noStrike" cap="none" dirty="0" err="1">
                <a:solidFill>
                  <a:srgbClr val="000000"/>
                </a:solidFill>
                <a:effectLst/>
                <a:latin typeface="Calibri"/>
                <a:ea typeface="Calibri"/>
                <a:cs typeface="Calibri"/>
                <a:sym typeface="Calibri"/>
              </a:rPr>
              <a:t>Ctrl</a:t>
            </a:r>
            <a:r>
              <a:rPr lang="ru-RU" sz="1200" b="0" i="0" u="none" strike="noStrike" cap="none" dirty="0">
                <a:solidFill>
                  <a:srgbClr val="000000"/>
                </a:solidFill>
                <a:effectLst/>
                <a:latin typeface="Calibri"/>
                <a:ea typeface="Calibri"/>
                <a:cs typeface="Calibri"/>
                <a:sym typeface="Calibri"/>
              </a:rPr>
              <a:t> + C после запуска сложного набора команд из многих процессов.</a:t>
            </a:r>
          </a:p>
        </p:txBody>
      </p:sp>
    </p:spTree>
    <p:extLst>
      <p:ext uri="{BB962C8B-B14F-4D97-AF65-F5344CB8AC3E}">
        <p14:creationId xmlns:p14="http://schemas.microsoft.com/office/powerpoint/2010/main" val="3347936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терминал запускает команды, то каждая строка, каждый набор связанных друг с другом команд попадает в одну группу. Потом терминал рассылает этой группе сигналы. Например, SIGINT, когда нажали </a:t>
            </a:r>
            <a:r>
              <a:rPr lang="ru-RU" sz="1200" b="0" i="0" u="none" strike="noStrike" cap="none" dirty="0" err="1">
                <a:solidFill>
                  <a:srgbClr val="000000"/>
                </a:solidFill>
                <a:effectLst/>
                <a:latin typeface="Calibri"/>
                <a:ea typeface="Calibri"/>
                <a:cs typeface="Calibri"/>
                <a:sym typeface="Calibri"/>
              </a:rPr>
              <a:t>Ctrl</a:t>
            </a:r>
            <a:r>
              <a:rPr lang="ru-RU" sz="1200" b="0" i="0" u="none" strike="noStrike" cap="none" dirty="0">
                <a:solidFill>
                  <a:srgbClr val="000000"/>
                </a:solidFill>
                <a:effectLst/>
                <a:latin typeface="Calibri"/>
                <a:ea typeface="Calibri"/>
                <a:cs typeface="Calibri"/>
                <a:sym typeface="Calibri"/>
              </a:rPr>
              <a:t> + C после запуска сложного набора команд из многих процессов.</a:t>
            </a:r>
          </a:p>
        </p:txBody>
      </p:sp>
    </p:spTree>
    <p:extLst>
      <p:ext uri="{BB962C8B-B14F-4D97-AF65-F5344CB8AC3E}">
        <p14:creationId xmlns:p14="http://schemas.microsoft.com/office/powerpoint/2010/main" val="665880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ru-RU" sz="1200" b="0" i="0" u="none" strike="noStrike" cap="none" dirty="0">
                <a:solidFill>
                  <a:srgbClr val="000000"/>
                </a:solidFill>
                <a:effectLst/>
                <a:latin typeface="Calibri"/>
                <a:ea typeface="Calibri"/>
                <a:cs typeface="Calibri"/>
                <a:sym typeface="Calibri"/>
              </a:rPr>
              <a:t>Когда терминал запускает команды, то каждая строка, каждый набор связанных друг с другом команд попадает в одну группу. Потом терминал рассылает этой группе сигналы. Например, SIGINT, когда нажали </a:t>
            </a:r>
            <a:r>
              <a:rPr lang="ru-RU" sz="1200" b="0" i="0" u="none" strike="noStrike" cap="none" dirty="0" err="1">
                <a:solidFill>
                  <a:srgbClr val="000000"/>
                </a:solidFill>
                <a:effectLst/>
                <a:latin typeface="Calibri"/>
                <a:ea typeface="Calibri"/>
                <a:cs typeface="Calibri"/>
                <a:sym typeface="Calibri"/>
              </a:rPr>
              <a:t>Ctrl</a:t>
            </a:r>
            <a:r>
              <a:rPr lang="ru-RU" sz="1200" b="0" i="0" u="none" strike="noStrike" cap="none" dirty="0">
                <a:solidFill>
                  <a:srgbClr val="000000"/>
                </a:solidFill>
                <a:effectLst/>
                <a:latin typeface="Calibri"/>
                <a:ea typeface="Calibri"/>
                <a:cs typeface="Calibri"/>
                <a:sym typeface="Calibri"/>
              </a:rPr>
              <a:t> + C после запуска сложного набора команд из многих процессов.</a:t>
            </a:r>
          </a:p>
        </p:txBody>
      </p:sp>
    </p:spTree>
    <p:extLst>
      <p:ext uri="{BB962C8B-B14F-4D97-AF65-F5344CB8AC3E}">
        <p14:creationId xmlns:p14="http://schemas.microsoft.com/office/powerpoint/2010/main" val="24667497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ru-RU" sz="1200" b="0" i="0" u="none" strike="noStrike" cap="none" dirty="0">
              <a:solidFill>
                <a:srgbClr val="000000"/>
              </a:solidFill>
              <a:effectLst/>
              <a:latin typeface="Calibri"/>
              <a:ea typeface="Calibri"/>
              <a:cs typeface="Calibri"/>
              <a:sym typeface="Calibri"/>
            </a:endParaRPr>
          </a:p>
        </p:txBody>
      </p:sp>
    </p:spTree>
    <p:extLst>
      <p:ext uri="{BB962C8B-B14F-4D97-AF65-F5344CB8AC3E}">
        <p14:creationId xmlns:p14="http://schemas.microsoft.com/office/powerpoint/2010/main" val="2611233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Создание пользователей на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выполняется командой </a:t>
            </a:r>
            <a:r>
              <a:rPr lang="ru-RU" sz="1200" b="0" i="0" u="none" strike="noStrike" cap="none" dirty="0" err="1">
                <a:solidFill>
                  <a:srgbClr val="000000"/>
                </a:solidFill>
                <a:effectLst/>
                <a:latin typeface="Calibri"/>
                <a:ea typeface="Calibri"/>
                <a:cs typeface="Calibri"/>
                <a:sym typeface="Calibri"/>
              </a:rPr>
              <a:t>useradd</a:t>
            </a:r>
            <a:r>
              <a:rPr lang="ru-RU" sz="1200" b="0" i="0" u="none" strike="noStrike" cap="none" dirty="0">
                <a:solidFill>
                  <a:srgbClr val="000000"/>
                </a:solidFill>
                <a:effectLst/>
                <a:latin typeface="Calibri"/>
                <a:ea typeface="Calibri"/>
                <a:cs typeface="Calibri"/>
                <a:sym typeface="Calibri"/>
              </a:rPr>
              <a:t>. Говоря здесь о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я имею ввиду большинство систем, работающих на ядре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или </a:t>
            </a:r>
            <a:r>
              <a:rPr lang="ru-RU" sz="1200" b="0" i="0" u="none" strike="noStrike" cap="none" dirty="0" err="1">
                <a:solidFill>
                  <a:srgbClr val="000000"/>
                </a:solidFill>
                <a:effectLst/>
                <a:latin typeface="Calibri"/>
                <a:ea typeface="Calibri"/>
                <a:cs typeface="Calibri"/>
                <a:sym typeface="Calibri"/>
              </a:rPr>
              <a:t>Unix</a:t>
            </a:r>
            <a:r>
              <a:rPr lang="ru-RU" sz="1200" b="0" i="0" u="none" strike="noStrike" cap="none" dirty="0">
                <a:solidFill>
                  <a:srgbClr val="000000"/>
                </a:solidFill>
                <a:effectLst/>
                <a:latin typeface="Calibri"/>
                <a:ea typeface="Calibri"/>
                <a:cs typeface="Calibri"/>
                <a:sym typeface="Calibri"/>
              </a:rPr>
              <a:t>-подобные вроде </a:t>
            </a:r>
            <a:r>
              <a:rPr lang="ru-RU" sz="1200" b="0" i="0" u="none" strike="noStrike" cap="none" dirty="0" err="1">
                <a:solidFill>
                  <a:srgbClr val="000000"/>
                </a:solidFill>
                <a:effectLst/>
                <a:latin typeface="Calibri"/>
                <a:ea typeface="Calibri"/>
                <a:cs typeface="Calibri"/>
                <a:sym typeface="Calibri"/>
              </a:rPr>
              <a:t>FreeBSD</a:t>
            </a:r>
            <a:r>
              <a:rPr lang="ru-RU" sz="1200" b="0" i="0" u="none" strike="noStrike" cap="none" dirty="0">
                <a:solidFill>
                  <a:srgbClr val="000000"/>
                </a:solidFill>
                <a:effectLst/>
                <a:latin typeface="Calibri"/>
                <a:ea typeface="Calibri"/>
                <a:cs typeface="Calibri"/>
                <a:sym typeface="Calibri"/>
              </a:rPr>
              <a:t>. Это сама </a:t>
            </a:r>
            <a:r>
              <a:rPr lang="ru-RU" sz="1200" b="0" i="0" u="none" strike="noStrike" cap="none" dirty="0" err="1">
                <a:solidFill>
                  <a:srgbClr val="000000"/>
                </a:solidFill>
                <a:effectLst/>
                <a:latin typeface="Calibri"/>
                <a:ea typeface="Calibri"/>
                <a:cs typeface="Calibri"/>
                <a:sym typeface="Calibri"/>
              </a:rPr>
              <a:t>FreeBSD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Ubuntu</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Centos</a:t>
            </a:r>
            <a:r>
              <a:rPr lang="ru-RU" sz="1200" b="0" i="0" u="none" strike="noStrike" cap="none" dirty="0">
                <a:solidFill>
                  <a:srgbClr val="000000"/>
                </a:solidFill>
                <a:effectLst/>
                <a:latin typeface="Calibri"/>
                <a:ea typeface="Calibri"/>
                <a:cs typeface="Calibri"/>
                <a:sym typeface="Calibri"/>
              </a:rPr>
              <a:t> и многие другие. На </a:t>
            </a:r>
            <a:r>
              <a:rPr lang="ru-RU" sz="1200" b="0" i="0" u="none" strike="noStrike" cap="none" dirty="0" err="1">
                <a:solidFill>
                  <a:srgbClr val="000000"/>
                </a:solidFill>
                <a:effectLst/>
                <a:latin typeface="Calibri"/>
                <a:ea typeface="Calibri"/>
                <a:cs typeface="Calibri"/>
                <a:sym typeface="Calibri"/>
              </a:rPr>
              <a:t>Mac</a:t>
            </a:r>
            <a:r>
              <a:rPr lang="ru-RU" sz="1200" b="0" i="0" u="none" strike="noStrike" cap="none" dirty="0">
                <a:solidFill>
                  <a:srgbClr val="000000"/>
                </a:solidFill>
                <a:effectLst/>
                <a:latin typeface="Calibri"/>
                <a:ea typeface="Calibri"/>
                <a:cs typeface="Calibri"/>
                <a:sym typeface="Calibri"/>
              </a:rPr>
              <a:t> это не работает, хоть там и есть папка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 а для создания юзеров используется команда </a:t>
            </a:r>
            <a:r>
              <a:rPr lang="ru-RU" sz="1200" b="0" i="0" u="none" strike="noStrike" cap="none" dirty="0" err="1">
                <a:solidFill>
                  <a:srgbClr val="000000"/>
                </a:solidFill>
                <a:effectLst/>
                <a:latin typeface="Calibri"/>
                <a:ea typeface="Calibri"/>
                <a:cs typeface="Calibri"/>
                <a:sym typeface="Calibri"/>
              </a:rPr>
              <a:t>dscl</a:t>
            </a:r>
            <a:r>
              <a:rPr lang="ru-RU" sz="1200" b="0" i="0" u="none" strike="noStrike" cap="none" dirty="0">
                <a:solidFill>
                  <a:srgbClr val="000000"/>
                </a:solidFill>
                <a:effectLst/>
                <a:latin typeface="Calibri"/>
                <a:ea typeface="Calibri"/>
                <a:cs typeface="Calibri"/>
                <a:sym typeface="Calibri"/>
              </a:rPr>
              <a:t>.</a:t>
            </a:r>
          </a:p>
          <a:p>
            <a:endParaRPr lang="ru-RU" sz="1200" b="0" i="0" u="none" strike="noStrike" cap="none" dirty="0">
              <a:solidFill>
                <a:srgbClr val="000000"/>
              </a:solidFill>
              <a:effectLst/>
              <a:latin typeface="Calibri"/>
              <a:ea typeface="Calibri"/>
              <a:cs typeface="Calibri"/>
              <a:sym typeface="Calibri"/>
            </a:endParaRPr>
          </a:p>
          <a:p>
            <a:r>
              <a:rPr lang="ru-RU" sz="1200" b="0" i="0" u="none" strike="noStrike" cap="none" dirty="0">
                <a:solidFill>
                  <a:srgbClr val="000000"/>
                </a:solidFill>
                <a:effectLst/>
                <a:latin typeface="Calibri"/>
                <a:ea typeface="Calibri"/>
                <a:cs typeface="Calibri"/>
                <a:sym typeface="Calibri"/>
              </a:rPr>
              <a:t>Пример создания пользователя: </a:t>
            </a:r>
            <a:r>
              <a:rPr lang="ru-RU" sz="1200" b="0" i="0" u="none" strike="noStrike" cap="none" dirty="0" err="1">
                <a:solidFill>
                  <a:srgbClr val="000000"/>
                </a:solidFill>
                <a:effectLst/>
                <a:latin typeface="Calibri"/>
                <a:ea typeface="Calibri"/>
                <a:cs typeface="Calibri"/>
                <a:sym typeface="Calibri"/>
              </a:rPr>
              <a:t>useradd</a:t>
            </a:r>
            <a:r>
              <a:rPr lang="ru-RU" sz="1200" b="0" i="0" u="none" strike="noStrike" cap="none" dirty="0">
                <a:solidFill>
                  <a:srgbClr val="000000"/>
                </a:solidFill>
                <a:effectLst/>
                <a:latin typeface="Calibri"/>
                <a:ea typeface="Calibri"/>
                <a:cs typeface="Calibri"/>
                <a:sym typeface="Calibri"/>
              </a:rPr>
              <a:t> -m -c "</a:t>
            </a:r>
            <a:r>
              <a:rPr lang="ru-RU" sz="1200" b="0" i="0" u="none" strike="noStrike" cap="none" dirty="0" err="1">
                <a:solidFill>
                  <a:srgbClr val="000000"/>
                </a:solidFill>
                <a:effectLst/>
                <a:latin typeface="Calibri"/>
                <a:ea typeface="Calibri"/>
                <a:cs typeface="Calibri"/>
                <a:sym typeface="Calibri"/>
              </a:rPr>
              <a:t>comment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sysproguser</a:t>
            </a:r>
            <a:r>
              <a:rPr lang="ru-RU" sz="1200" b="0" i="0" u="none" strike="noStrike" cap="none" dirty="0">
                <a:solidFill>
                  <a:srgbClr val="000000"/>
                </a:solidFill>
                <a:effectLst/>
                <a:latin typeface="Calibri"/>
                <a:ea typeface="Calibri"/>
                <a:cs typeface="Calibri"/>
                <a:sym typeface="Calibri"/>
              </a:rPr>
              <a:t>. Теперь если распечатать содержимое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то там можно увидеть новую запись. Поскольку пароль я не задавал,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есть запись, но без пароля. Задать пароль можно командой </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Она попросит старый пароль и два раза новый. Но если запустить из под рута, то можно поменять пароль другому пользователю, например, если он его забыл.</a:t>
            </a:r>
          </a:p>
          <a:p>
            <a:endParaRPr lang="ru-RU" sz="1200" b="0" i="0" u="none" strike="noStrike" cap="none" dirty="0">
              <a:solidFill>
                <a:srgbClr val="000000"/>
              </a:solidFill>
              <a:effectLst/>
              <a:latin typeface="Calibri"/>
              <a:ea typeface="Calibri"/>
              <a:cs typeface="Calibri"/>
              <a:sym typeface="Calibri"/>
            </a:endParaRPr>
          </a:p>
          <a:p>
            <a:r>
              <a:rPr lang="ru-RU" sz="1200" b="0" i="0" u="none" strike="noStrike" cap="none" dirty="0">
                <a:solidFill>
                  <a:srgbClr val="000000"/>
                </a:solidFill>
                <a:effectLst/>
                <a:latin typeface="Calibri"/>
                <a:ea typeface="Calibri"/>
                <a:cs typeface="Calibri"/>
                <a:sym typeface="Calibri"/>
              </a:rPr>
              <a:t>Удаление пользователя - команда </a:t>
            </a:r>
            <a:r>
              <a:rPr lang="ru-RU" sz="1200" b="0" i="0" u="none" strike="noStrike" cap="none" dirty="0" err="1">
                <a:solidFill>
                  <a:srgbClr val="000000"/>
                </a:solidFill>
                <a:effectLst/>
                <a:latin typeface="Calibri"/>
                <a:ea typeface="Calibri"/>
                <a:cs typeface="Calibri"/>
                <a:sym typeface="Calibri"/>
              </a:rPr>
              <a:t>userdel</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userdel</a:t>
            </a:r>
            <a:r>
              <a:rPr lang="ru-RU" sz="1200" b="0" i="0" u="none" strike="noStrike" cap="none" dirty="0">
                <a:solidFill>
                  <a:srgbClr val="000000"/>
                </a:solidFill>
                <a:effectLst/>
                <a:latin typeface="Calibri"/>
                <a:ea typeface="Calibri"/>
                <a:cs typeface="Calibri"/>
                <a:sym typeface="Calibri"/>
              </a:rPr>
              <a:t> -r </a:t>
            </a:r>
            <a:r>
              <a:rPr lang="ru-RU" sz="1200" b="0" i="0" u="none" strike="noStrike" cap="none" dirty="0" err="1">
                <a:solidFill>
                  <a:srgbClr val="000000"/>
                </a:solidFill>
                <a:effectLst/>
                <a:latin typeface="Calibri"/>
                <a:ea typeface="Calibri"/>
                <a:cs typeface="Calibri"/>
                <a:sym typeface="Calibri"/>
              </a:rPr>
              <a:t>sysproguser</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5596340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ru-RU" sz="1200" b="0" i="0" u="none" strike="noStrike" cap="none" dirty="0">
              <a:solidFill>
                <a:srgbClr val="000000"/>
              </a:solidFill>
              <a:effectLst/>
              <a:latin typeface="Calibri"/>
              <a:ea typeface="Calibri"/>
              <a:cs typeface="Calibri"/>
              <a:sym typeface="Calibri"/>
            </a:endParaRPr>
          </a:p>
        </p:txBody>
      </p:sp>
    </p:spTree>
    <p:extLst>
      <p:ext uri="{BB962C8B-B14F-4D97-AF65-F5344CB8AC3E}">
        <p14:creationId xmlns:p14="http://schemas.microsoft.com/office/powerpoint/2010/main" val="3852742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2" name="Google Shape;14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5" name="Google Shape;142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Создание пользователей на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выполняется командой </a:t>
            </a:r>
            <a:r>
              <a:rPr lang="ru-RU" sz="1200" b="0" i="0" u="none" strike="noStrike" cap="none" dirty="0" err="1">
                <a:solidFill>
                  <a:srgbClr val="000000"/>
                </a:solidFill>
                <a:effectLst/>
                <a:latin typeface="Calibri"/>
                <a:ea typeface="Calibri"/>
                <a:cs typeface="Calibri"/>
                <a:sym typeface="Calibri"/>
              </a:rPr>
              <a:t>useradd</a:t>
            </a:r>
            <a:r>
              <a:rPr lang="ru-RU" sz="1200" b="0" i="0" u="none" strike="noStrike" cap="none" dirty="0">
                <a:solidFill>
                  <a:srgbClr val="000000"/>
                </a:solidFill>
                <a:effectLst/>
                <a:latin typeface="Calibri"/>
                <a:ea typeface="Calibri"/>
                <a:cs typeface="Calibri"/>
                <a:sym typeface="Calibri"/>
              </a:rPr>
              <a:t>. Говоря здесь о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я имею ввиду большинство систем, работающих на ядре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или </a:t>
            </a:r>
            <a:r>
              <a:rPr lang="ru-RU" sz="1200" b="0" i="0" u="none" strike="noStrike" cap="none" dirty="0" err="1">
                <a:solidFill>
                  <a:srgbClr val="000000"/>
                </a:solidFill>
                <a:effectLst/>
                <a:latin typeface="Calibri"/>
                <a:ea typeface="Calibri"/>
                <a:cs typeface="Calibri"/>
                <a:sym typeface="Calibri"/>
              </a:rPr>
              <a:t>Unix</a:t>
            </a:r>
            <a:r>
              <a:rPr lang="ru-RU" sz="1200" b="0" i="0" u="none" strike="noStrike" cap="none" dirty="0">
                <a:solidFill>
                  <a:srgbClr val="000000"/>
                </a:solidFill>
                <a:effectLst/>
                <a:latin typeface="Calibri"/>
                <a:ea typeface="Calibri"/>
                <a:cs typeface="Calibri"/>
                <a:sym typeface="Calibri"/>
              </a:rPr>
              <a:t>-подобные вроде </a:t>
            </a:r>
            <a:r>
              <a:rPr lang="ru-RU" sz="1200" b="0" i="0" u="none" strike="noStrike" cap="none" dirty="0" err="1">
                <a:solidFill>
                  <a:srgbClr val="000000"/>
                </a:solidFill>
                <a:effectLst/>
                <a:latin typeface="Calibri"/>
                <a:ea typeface="Calibri"/>
                <a:cs typeface="Calibri"/>
                <a:sym typeface="Calibri"/>
              </a:rPr>
              <a:t>FreeBSD</a:t>
            </a:r>
            <a:r>
              <a:rPr lang="ru-RU" sz="1200" b="0" i="0" u="none" strike="noStrike" cap="none" dirty="0">
                <a:solidFill>
                  <a:srgbClr val="000000"/>
                </a:solidFill>
                <a:effectLst/>
                <a:latin typeface="Calibri"/>
                <a:ea typeface="Calibri"/>
                <a:cs typeface="Calibri"/>
                <a:sym typeface="Calibri"/>
              </a:rPr>
              <a:t>. Это сама </a:t>
            </a:r>
            <a:r>
              <a:rPr lang="ru-RU" sz="1200" b="0" i="0" u="none" strike="noStrike" cap="none" dirty="0" err="1">
                <a:solidFill>
                  <a:srgbClr val="000000"/>
                </a:solidFill>
                <a:effectLst/>
                <a:latin typeface="Calibri"/>
                <a:ea typeface="Calibri"/>
                <a:cs typeface="Calibri"/>
                <a:sym typeface="Calibri"/>
              </a:rPr>
              <a:t>FreeBSD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Ubuntu</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Centos</a:t>
            </a:r>
            <a:r>
              <a:rPr lang="ru-RU" sz="1200" b="0" i="0" u="none" strike="noStrike" cap="none" dirty="0">
                <a:solidFill>
                  <a:srgbClr val="000000"/>
                </a:solidFill>
                <a:effectLst/>
                <a:latin typeface="Calibri"/>
                <a:ea typeface="Calibri"/>
                <a:cs typeface="Calibri"/>
                <a:sym typeface="Calibri"/>
              </a:rPr>
              <a:t> и многие другие. На </a:t>
            </a:r>
            <a:r>
              <a:rPr lang="ru-RU" sz="1200" b="0" i="0" u="none" strike="noStrike" cap="none" dirty="0" err="1">
                <a:solidFill>
                  <a:srgbClr val="000000"/>
                </a:solidFill>
                <a:effectLst/>
                <a:latin typeface="Calibri"/>
                <a:ea typeface="Calibri"/>
                <a:cs typeface="Calibri"/>
                <a:sym typeface="Calibri"/>
              </a:rPr>
              <a:t>Mac</a:t>
            </a:r>
            <a:r>
              <a:rPr lang="ru-RU" sz="1200" b="0" i="0" u="none" strike="noStrike" cap="none" dirty="0">
                <a:solidFill>
                  <a:srgbClr val="000000"/>
                </a:solidFill>
                <a:effectLst/>
                <a:latin typeface="Calibri"/>
                <a:ea typeface="Calibri"/>
                <a:cs typeface="Calibri"/>
                <a:sym typeface="Calibri"/>
              </a:rPr>
              <a:t> это не работает, хоть там и есть папка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 а для создания юзеров используется команда </a:t>
            </a:r>
            <a:r>
              <a:rPr lang="ru-RU" sz="1200" b="0" i="0" u="none" strike="noStrike" cap="none" dirty="0" err="1">
                <a:solidFill>
                  <a:srgbClr val="000000"/>
                </a:solidFill>
                <a:effectLst/>
                <a:latin typeface="Calibri"/>
                <a:ea typeface="Calibri"/>
                <a:cs typeface="Calibri"/>
                <a:sym typeface="Calibri"/>
              </a:rPr>
              <a:t>dscl</a:t>
            </a:r>
            <a:r>
              <a:rPr lang="ru-RU" sz="1200" b="0" i="0" u="none" strike="noStrike" cap="none" dirty="0">
                <a:solidFill>
                  <a:srgbClr val="000000"/>
                </a:solidFill>
                <a:effectLst/>
                <a:latin typeface="Calibri"/>
                <a:ea typeface="Calibri"/>
                <a:cs typeface="Calibri"/>
                <a:sym typeface="Calibri"/>
              </a:rPr>
              <a:t>.</a:t>
            </a:r>
          </a:p>
          <a:p>
            <a:endParaRPr lang="ru-RU" sz="1200" b="0" i="0" u="none" strike="noStrike" cap="none" dirty="0">
              <a:solidFill>
                <a:srgbClr val="000000"/>
              </a:solidFill>
              <a:effectLst/>
              <a:latin typeface="Calibri"/>
              <a:ea typeface="Calibri"/>
              <a:cs typeface="Calibri"/>
              <a:sym typeface="Calibri"/>
            </a:endParaRPr>
          </a:p>
          <a:p>
            <a:r>
              <a:rPr lang="ru-RU" sz="1200" b="0" i="0" u="none" strike="noStrike" cap="none" dirty="0">
                <a:solidFill>
                  <a:srgbClr val="000000"/>
                </a:solidFill>
                <a:effectLst/>
                <a:latin typeface="Calibri"/>
                <a:ea typeface="Calibri"/>
                <a:cs typeface="Calibri"/>
                <a:sym typeface="Calibri"/>
              </a:rPr>
              <a:t>Пример создания пользователя: </a:t>
            </a:r>
            <a:r>
              <a:rPr lang="ru-RU" sz="1200" b="0" i="0" u="none" strike="noStrike" cap="none" dirty="0" err="1">
                <a:solidFill>
                  <a:srgbClr val="000000"/>
                </a:solidFill>
                <a:effectLst/>
                <a:latin typeface="Calibri"/>
                <a:ea typeface="Calibri"/>
                <a:cs typeface="Calibri"/>
                <a:sym typeface="Calibri"/>
              </a:rPr>
              <a:t>useradd</a:t>
            </a:r>
            <a:r>
              <a:rPr lang="ru-RU" sz="1200" b="0" i="0" u="none" strike="noStrike" cap="none" dirty="0">
                <a:solidFill>
                  <a:srgbClr val="000000"/>
                </a:solidFill>
                <a:effectLst/>
                <a:latin typeface="Calibri"/>
                <a:ea typeface="Calibri"/>
                <a:cs typeface="Calibri"/>
                <a:sym typeface="Calibri"/>
              </a:rPr>
              <a:t> -m -c "</a:t>
            </a:r>
            <a:r>
              <a:rPr lang="ru-RU" sz="1200" b="0" i="0" u="none" strike="noStrike" cap="none" dirty="0" err="1">
                <a:solidFill>
                  <a:srgbClr val="000000"/>
                </a:solidFill>
                <a:effectLst/>
                <a:latin typeface="Calibri"/>
                <a:ea typeface="Calibri"/>
                <a:cs typeface="Calibri"/>
                <a:sym typeface="Calibri"/>
              </a:rPr>
              <a:t>comment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sysproguser</a:t>
            </a:r>
            <a:r>
              <a:rPr lang="ru-RU" sz="1200" b="0" i="0" u="none" strike="noStrike" cap="none" dirty="0">
                <a:solidFill>
                  <a:srgbClr val="000000"/>
                </a:solidFill>
                <a:effectLst/>
                <a:latin typeface="Calibri"/>
                <a:ea typeface="Calibri"/>
                <a:cs typeface="Calibri"/>
                <a:sym typeface="Calibri"/>
              </a:rPr>
              <a:t>. Теперь если распечатать содержимое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то там можно увидеть новую запись. Поскольку пароль я не задавал,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есть запись, но без пароля. Задать пароль можно командой </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Она попросит старый пароль и два раза новый. Но если запустить из под рута, то можно поменять пароль другому пользователю, например, если он его забыл.</a:t>
            </a:r>
          </a:p>
          <a:p>
            <a:endParaRPr lang="ru-RU" sz="1200" b="0" i="0" u="none" strike="noStrike" cap="none" dirty="0">
              <a:solidFill>
                <a:srgbClr val="000000"/>
              </a:solidFill>
              <a:effectLst/>
              <a:latin typeface="Calibri"/>
              <a:ea typeface="Calibri"/>
              <a:cs typeface="Calibri"/>
              <a:sym typeface="Calibri"/>
            </a:endParaRPr>
          </a:p>
          <a:p>
            <a:r>
              <a:rPr lang="ru-RU" sz="1200" b="0" i="0" u="none" strike="noStrike" cap="none" dirty="0">
                <a:solidFill>
                  <a:srgbClr val="000000"/>
                </a:solidFill>
                <a:effectLst/>
                <a:latin typeface="Calibri"/>
                <a:ea typeface="Calibri"/>
                <a:cs typeface="Calibri"/>
                <a:sym typeface="Calibri"/>
              </a:rPr>
              <a:t>Удаление пользователя - команда </a:t>
            </a:r>
            <a:r>
              <a:rPr lang="ru-RU" sz="1200" b="0" i="0" u="none" strike="noStrike" cap="none" dirty="0" err="1">
                <a:solidFill>
                  <a:srgbClr val="000000"/>
                </a:solidFill>
                <a:effectLst/>
                <a:latin typeface="Calibri"/>
                <a:ea typeface="Calibri"/>
                <a:cs typeface="Calibri"/>
                <a:sym typeface="Calibri"/>
              </a:rPr>
              <a:t>userdel</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userdel</a:t>
            </a:r>
            <a:r>
              <a:rPr lang="ru-RU" sz="1200" b="0" i="0" u="none" strike="noStrike" cap="none" dirty="0">
                <a:solidFill>
                  <a:srgbClr val="000000"/>
                </a:solidFill>
                <a:effectLst/>
                <a:latin typeface="Calibri"/>
                <a:ea typeface="Calibri"/>
                <a:cs typeface="Calibri"/>
                <a:sym typeface="Calibri"/>
              </a:rPr>
              <a:t> -r </a:t>
            </a:r>
            <a:r>
              <a:rPr lang="ru-RU" sz="1200" b="0" i="0" u="none" strike="noStrike" cap="none" dirty="0" err="1">
                <a:solidFill>
                  <a:srgbClr val="000000"/>
                </a:solidFill>
                <a:effectLst/>
                <a:latin typeface="Calibri"/>
                <a:ea typeface="Calibri"/>
                <a:cs typeface="Calibri"/>
                <a:sym typeface="Calibri"/>
              </a:rPr>
              <a:t>sysproguser</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3278755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200" b="0" i="0" u="none" strike="noStrike" cap="none" dirty="0">
                <a:solidFill>
                  <a:srgbClr val="000000"/>
                </a:solidFill>
                <a:effectLst/>
                <a:latin typeface="Calibri"/>
                <a:ea typeface="Calibri"/>
                <a:cs typeface="Calibri"/>
                <a:sym typeface="Calibri"/>
              </a:rPr>
              <a:t>Создание пользователей на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выполняется командой </a:t>
            </a:r>
            <a:r>
              <a:rPr lang="ru-RU" sz="1200" b="0" i="0" u="none" strike="noStrike" cap="none" dirty="0" err="1">
                <a:solidFill>
                  <a:srgbClr val="000000"/>
                </a:solidFill>
                <a:effectLst/>
                <a:latin typeface="Calibri"/>
                <a:ea typeface="Calibri"/>
                <a:cs typeface="Calibri"/>
                <a:sym typeface="Calibri"/>
              </a:rPr>
              <a:t>useradd</a:t>
            </a:r>
            <a:r>
              <a:rPr lang="ru-RU" sz="1200" b="0" i="0" u="none" strike="noStrike" cap="none" dirty="0">
                <a:solidFill>
                  <a:srgbClr val="000000"/>
                </a:solidFill>
                <a:effectLst/>
                <a:latin typeface="Calibri"/>
                <a:ea typeface="Calibri"/>
                <a:cs typeface="Calibri"/>
                <a:sym typeface="Calibri"/>
              </a:rPr>
              <a:t>. Говоря здесь о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я имею ввиду большинство систем, работающих на ядре </a:t>
            </a:r>
            <a:r>
              <a:rPr lang="ru-RU" sz="1200" b="0" i="0" u="none" strike="noStrike" cap="none" dirty="0" err="1">
                <a:solidFill>
                  <a:srgbClr val="000000"/>
                </a:solidFill>
                <a:effectLst/>
                <a:latin typeface="Calibri"/>
                <a:ea typeface="Calibri"/>
                <a:cs typeface="Calibri"/>
                <a:sym typeface="Calibri"/>
              </a:rPr>
              <a:t>Linux</a:t>
            </a:r>
            <a:r>
              <a:rPr lang="ru-RU" sz="1200" b="0" i="0" u="none" strike="noStrike" cap="none" dirty="0">
                <a:solidFill>
                  <a:srgbClr val="000000"/>
                </a:solidFill>
                <a:effectLst/>
                <a:latin typeface="Calibri"/>
                <a:ea typeface="Calibri"/>
                <a:cs typeface="Calibri"/>
                <a:sym typeface="Calibri"/>
              </a:rPr>
              <a:t>, или </a:t>
            </a:r>
            <a:r>
              <a:rPr lang="ru-RU" sz="1200" b="0" i="0" u="none" strike="noStrike" cap="none" dirty="0" err="1">
                <a:solidFill>
                  <a:srgbClr val="000000"/>
                </a:solidFill>
                <a:effectLst/>
                <a:latin typeface="Calibri"/>
                <a:ea typeface="Calibri"/>
                <a:cs typeface="Calibri"/>
                <a:sym typeface="Calibri"/>
              </a:rPr>
              <a:t>Unix</a:t>
            </a:r>
            <a:r>
              <a:rPr lang="ru-RU" sz="1200" b="0" i="0" u="none" strike="noStrike" cap="none" dirty="0">
                <a:solidFill>
                  <a:srgbClr val="000000"/>
                </a:solidFill>
                <a:effectLst/>
                <a:latin typeface="Calibri"/>
                <a:ea typeface="Calibri"/>
                <a:cs typeface="Calibri"/>
                <a:sym typeface="Calibri"/>
              </a:rPr>
              <a:t>-подобные вроде </a:t>
            </a:r>
            <a:r>
              <a:rPr lang="ru-RU" sz="1200" b="0" i="0" u="none" strike="noStrike" cap="none" dirty="0" err="1">
                <a:solidFill>
                  <a:srgbClr val="000000"/>
                </a:solidFill>
                <a:effectLst/>
                <a:latin typeface="Calibri"/>
                <a:ea typeface="Calibri"/>
                <a:cs typeface="Calibri"/>
                <a:sym typeface="Calibri"/>
              </a:rPr>
              <a:t>FreeBSD</a:t>
            </a:r>
            <a:r>
              <a:rPr lang="ru-RU" sz="1200" b="0" i="0" u="none" strike="noStrike" cap="none" dirty="0">
                <a:solidFill>
                  <a:srgbClr val="000000"/>
                </a:solidFill>
                <a:effectLst/>
                <a:latin typeface="Calibri"/>
                <a:ea typeface="Calibri"/>
                <a:cs typeface="Calibri"/>
                <a:sym typeface="Calibri"/>
              </a:rPr>
              <a:t>. Это сама </a:t>
            </a:r>
            <a:r>
              <a:rPr lang="ru-RU" sz="1200" b="0" i="0" u="none" strike="noStrike" cap="none" dirty="0" err="1">
                <a:solidFill>
                  <a:srgbClr val="000000"/>
                </a:solidFill>
                <a:effectLst/>
                <a:latin typeface="Calibri"/>
                <a:ea typeface="Calibri"/>
                <a:cs typeface="Calibri"/>
                <a:sym typeface="Calibri"/>
              </a:rPr>
              <a:t>FreeBSD</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Ubuntu</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Centos</a:t>
            </a:r>
            <a:r>
              <a:rPr lang="ru-RU" sz="1200" b="0" i="0" u="none" strike="noStrike" cap="none" dirty="0">
                <a:solidFill>
                  <a:srgbClr val="000000"/>
                </a:solidFill>
                <a:effectLst/>
                <a:latin typeface="Calibri"/>
                <a:ea typeface="Calibri"/>
                <a:cs typeface="Calibri"/>
                <a:sym typeface="Calibri"/>
              </a:rPr>
              <a:t> и многие другие. На </a:t>
            </a:r>
            <a:r>
              <a:rPr lang="ru-RU" sz="1200" b="0" i="0" u="none" strike="noStrike" cap="none" dirty="0" err="1">
                <a:solidFill>
                  <a:srgbClr val="000000"/>
                </a:solidFill>
                <a:effectLst/>
                <a:latin typeface="Calibri"/>
                <a:ea typeface="Calibri"/>
                <a:cs typeface="Calibri"/>
                <a:sym typeface="Calibri"/>
              </a:rPr>
              <a:t>Mac</a:t>
            </a:r>
            <a:r>
              <a:rPr lang="ru-RU" sz="1200" b="0" i="0" u="none" strike="noStrike" cap="none" dirty="0">
                <a:solidFill>
                  <a:srgbClr val="000000"/>
                </a:solidFill>
                <a:effectLst/>
                <a:latin typeface="Calibri"/>
                <a:ea typeface="Calibri"/>
                <a:cs typeface="Calibri"/>
                <a:sym typeface="Calibri"/>
              </a:rPr>
              <a:t> это не работает, хоть там и есть папка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 а для создания юзеров используется команда </a:t>
            </a:r>
            <a:r>
              <a:rPr lang="ru-RU" sz="1200" b="0" i="0" u="none" strike="noStrike" cap="none" dirty="0" err="1">
                <a:solidFill>
                  <a:srgbClr val="000000"/>
                </a:solidFill>
                <a:effectLst/>
                <a:latin typeface="Calibri"/>
                <a:ea typeface="Calibri"/>
                <a:cs typeface="Calibri"/>
                <a:sym typeface="Calibri"/>
              </a:rPr>
              <a:t>dscl</a:t>
            </a:r>
            <a:r>
              <a:rPr lang="ru-RU" sz="1200" b="0" i="0" u="none" strike="noStrike" cap="none" dirty="0">
                <a:solidFill>
                  <a:srgbClr val="000000"/>
                </a:solidFill>
                <a:effectLst/>
                <a:latin typeface="Calibri"/>
                <a:ea typeface="Calibri"/>
                <a:cs typeface="Calibri"/>
                <a:sym typeface="Calibri"/>
              </a:rPr>
              <a:t>.</a:t>
            </a:r>
          </a:p>
          <a:p>
            <a:endParaRPr lang="ru-RU" sz="1200" b="0" i="0" u="none" strike="noStrike" cap="none" dirty="0">
              <a:solidFill>
                <a:srgbClr val="000000"/>
              </a:solidFill>
              <a:effectLst/>
              <a:latin typeface="Calibri"/>
              <a:ea typeface="Calibri"/>
              <a:cs typeface="Calibri"/>
              <a:sym typeface="Calibri"/>
            </a:endParaRPr>
          </a:p>
          <a:p>
            <a:r>
              <a:rPr lang="ru-RU" sz="1200" b="0" i="0" u="none" strike="noStrike" cap="none" dirty="0">
                <a:solidFill>
                  <a:srgbClr val="000000"/>
                </a:solidFill>
                <a:effectLst/>
                <a:latin typeface="Calibri"/>
                <a:ea typeface="Calibri"/>
                <a:cs typeface="Calibri"/>
                <a:sym typeface="Calibri"/>
              </a:rPr>
              <a:t>Пример создания пользователя: </a:t>
            </a:r>
            <a:r>
              <a:rPr lang="ru-RU" sz="1200" b="0" i="0" u="none" strike="noStrike" cap="none" dirty="0" err="1">
                <a:solidFill>
                  <a:srgbClr val="000000"/>
                </a:solidFill>
                <a:effectLst/>
                <a:latin typeface="Calibri"/>
                <a:ea typeface="Calibri"/>
                <a:cs typeface="Calibri"/>
                <a:sym typeface="Calibri"/>
              </a:rPr>
              <a:t>useradd</a:t>
            </a:r>
            <a:r>
              <a:rPr lang="ru-RU" sz="1200" b="0" i="0" u="none" strike="noStrike" cap="none" dirty="0">
                <a:solidFill>
                  <a:srgbClr val="000000"/>
                </a:solidFill>
                <a:effectLst/>
                <a:latin typeface="Calibri"/>
                <a:ea typeface="Calibri"/>
                <a:cs typeface="Calibri"/>
                <a:sym typeface="Calibri"/>
              </a:rPr>
              <a:t> -m -c "</a:t>
            </a:r>
            <a:r>
              <a:rPr lang="ru-RU" sz="1200" b="0" i="0" u="none" strike="noStrike" cap="none" dirty="0" err="1">
                <a:solidFill>
                  <a:srgbClr val="000000"/>
                </a:solidFill>
                <a:effectLst/>
                <a:latin typeface="Calibri"/>
                <a:ea typeface="Calibri"/>
                <a:cs typeface="Calibri"/>
                <a:sym typeface="Calibri"/>
              </a:rPr>
              <a:t>comment</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sysproguser</a:t>
            </a:r>
            <a:r>
              <a:rPr lang="ru-RU" sz="1200" b="0" i="0" u="none" strike="noStrike" cap="none" dirty="0">
                <a:solidFill>
                  <a:srgbClr val="000000"/>
                </a:solidFill>
                <a:effectLst/>
                <a:latin typeface="Calibri"/>
                <a:ea typeface="Calibri"/>
                <a:cs typeface="Calibri"/>
                <a:sym typeface="Calibri"/>
              </a:rPr>
              <a:t>. Теперь если распечатать содержимое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то там можно увидеть новую запись. Поскольку пароль я не задавал, в /</a:t>
            </a:r>
            <a:r>
              <a:rPr lang="ru-RU" sz="1200" b="0" i="0" u="none" strike="noStrike" cap="none" dirty="0" err="1">
                <a:solidFill>
                  <a:srgbClr val="000000"/>
                </a:solidFill>
                <a:effectLst/>
                <a:latin typeface="Calibri"/>
                <a:ea typeface="Calibri"/>
                <a:cs typeface="Calibri"/>
                <a:sym typeface="Calibri"/>
              </a:rPr>
              <a:t>etc</a:t>
            </a:r>
            <a:r>
              <a:rPr lang="ru-RU" sz="1200" b="0" i="0" u="none" strike="noStrike" cap="none" dirty="0">
                <a:solidFill>
                  <a:srgbClr val="000000"/>
                </a:solidFill>
                <a:effectLst/>
                <a:latin typeface="Calibri"/>
                <a:ea typeface="Calibri"/>
                <a:cs typeface="Calibri"/>
                <a:sym typeface="Calibri"/>
              </a:rPr>
              <a:t>/</a:t>
            </a:r>
            <a:r>
              <a:rPr lang="ru-RU" sz="1200" b="0" i="0" u="none" strike="noStrike" cap="none" dirty="0" err="1">
                <a:solidFill>
                  <a:srgbClr val="000000"/>
                </a:solidFill>
                <a:effectLst/>
                <a:latin typeface="Calibri"/>
                <a:ea typeface="Calibri"/>
                <a:cs typeface="Calibri"/>
                <a:sym typeface="Calibri"/>
              </a:rPr>
              <a:t>shadow</a:t>
            </a:r>
            <a:r>
              <a:rPr lang="ru-RU" sz="1200" b="0" i="0" u="none" strike="noStrike" cap="none" dirty="0">
                <a:solidFill>
                  <a:srgbClr val="000000"/>
                </a:solidFill>
                <a:effectLst/>
                <a:latin typeface="Calibri"/>
                <a:ea typeface="Calibri"/>
                <a:cs typeface="Calibri"/>
                <a:sym typeface="Calibri"/>
              </a:rPr>
              <a:t> есть запись, но без пароля. Задать пароль можно командой </a:t>
            </a:r>
            <a:r>
              <a:rPr lang="ru-RU" sz="1200" b="0" i="0" u="none" strike="noStrike" cap="none" dirty="0" err="1">
                <a:solidFill>
                  <a:srgbClr val="000000"/>
                </a:solidFill>
                <a:effectLst/>
                <a:latin typeface="Calibri"/>
                <a:ea typeface="Calibri"/>
                <a:cs typeface="Calibri"/>
                <a:sym typeface="Calibri"/>
              </a:rPr>
              <a:t>passwd</a:t>
            </a:r>
            <a:r>
              <a:rPr lang="ru-RU" sz="1200" b="0" i="0" u="none" strike="noStrike" cap="none" dirty="0">
                <a:solidFill>
                  <a:srgbClr val="000000"/>
                </a:solidFill>
                <a:effectLst/>
                <a:latin typeface="Calibri"/>
                <a:ea typeface="Calibri"/>
                <a:cs typeface="Calibri"/>
                <a:sym typeface="Calibri"/>
              </a:rPr>
              <a:t>. Она попросит старый пароль и два раза новый. Но если запустить из под рута, то можно поменять пароль другому пользователю, например, если он его забыл.</a:t>
            </a:r>
          </a:p>
          <a:p>
            <a:endParaRPr lang="ru-RU" sz="1200" b="0" i="0" u="none" strike="noStrike" cap="none" dirty="0">
              <a:solidFill>
                <a:srgbClr val="000000"/>
              </a:solidFill>
              <a:effectLst/>
              <a:latin typeface="Calibri"/>
              <a:ea typeface="Calibri"/>
              <a:cs typeface="Calibri"/>
              <a:sym typeface="Calibri"/>
            </a:endParaRPr>
          </a:p>
          <a:p>
            <a:r>
              <a:rPr lang="ru-RU" sz="1200" b="0" i="0" u="none" strike="noStrike" cap="none" dirty="0">
                <a:solidFill>
                  <a:srgbClr val="000000"/>
                </a:solidFill>
                <a:effectLst/>
                <a:latin typeface="Calibri"/>
                <a:ea typeface="Calibri"/>
                <a:cs typeface="Calibri"/>
                <a:sym typeface="Calibri"/>
              </a:rPr>
              <a:t>Удаление пользователя - команда </a:t>
            </a:r>
            <a:r>
              <a:rPr lang="ru-RU" sz="1200" b="0" i="0" u="none" strike="noStrike" cap="none" dirty="0" err="1">
                <a:solidFill>
                  <a:srgbClr val="000000"/>
                </a:solidFill>
                <a:effectLst/>
                <a:latin typeface="Calibri"/>
                <a:ea typeface="Calibri"/>
                <a:cs typeface="Calibri"/>
                <a:sym typeface="Calibri"/>
              </a:rPr>
              <a:t>userdel</a:t>
            </a:r>
            <a:r>
              <a:rPr lang="ru-RU" sz="1200" b="0" i="0" u="none" strike="noStrike" cap="none" dirty="0">
                <a:solidFill>
                  <a:srgbClr val="000000"/>
                </a:solidFill>
                <a:effectLst/>
                <a:latin typeface="Calibri"/>
                <a:ea typeface="Calibri"/>
                <a:cs typeface="Calibri"/>
                <a:sym typeface="Calibri"/>
              </a:rPr>
              <a:t>: </a:t>
            </a:r>
            <a:r>
              <a:rPr lang="ru-RU" sz="1200" b="0" i="0" u="none" strike="noStrike" cap="none" dirty="0" err="1">
                <a:solidFill>
                  <a:srgbClr val="000000"/>
                </a:solidFill>
                <a:effectLst/>
                <a:latin typeface="Calibri"/>
                <a:ea typeface="Calibri"/>
                <a:cs typeface="Calibri"/>
                <a:sym typeface="Calibri"/>
              </a:rPr>
              <a:t>userdel</a:t>
            </a:r>
            <a:r>
              <a:rPr lang="ru-RU" sz="1200" b="0" i="0" u="none" strike="noStrike" cap="none" dirty="0">
                <a:solidFill>
                  <a:srgbClr val="000000"/>
                </a:solidFill>
                <a:effectLst/>
                <a:latin typeface="Calibri"/>
                <a:ea typeface="Calibri"/>
                <a:cs typeface="Calibri"/>
                <a:sym typeface="Calibri"/>
              </a:rPr>
              <a:t> -r </a:t>
            </a:r>
            <a:r>
              <a:rPr lang="ru-RU" sz="1200" b="0" i="0" u="none" strike="noStrike" cap="none" dirty="0" err="1">
                <a:solidFill>
                  <a:srgbClr val="000000"/>
                </a:solidFill>
                <a:effectLst/>
                <a:latin typeface="Calibri"/>
                <a:ea typeface="Calibri"/>
                <a:cs typeface="Calibri"/>
                <a:sym typeface="Calibri"/>
              </a:rPr>
              <a:t>sysproguser</a:t>
            </a:r>
            <a:r>
              <a:rPr lang="ru-RU" sz="1200" b="0" i="0" u="none" strike="noStrike" cap="none" dirty="0">
                <a:solidFill>
                  <a:srgbClr val="000000"/>
                </a:solidFill>
                <a:effectLst/>
                <a:latin typeface="Calibri"/>
                <a:ea typeface="Calibri"/>
                <a:cs typeface="Calibri"/>
                <a:sym typeface="Calibri"/>
              </a:rPr>
              <a:t>.</a:t>
            </a:r>
            <a:endParaRPr lang="ru-RU" dirty="0"/>
          </a:p>
        </p:txBody>
      </p:sp>
    </p:spTree>
    <p:extLst>
      <p:ext uri="{BB962C8B-B14F-4D97-AF65-F5344CB8AC3E}">
        <p14:creationId xmlns:p14="http://schemas.microsoft.com/office/powerpoint/2010/main" val="93747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лист">
  <p:cSld name="Титульный лист">
    <p:bg>
      <p:bgPr>
        <a:solidFill>
          <a:srgbClr val="F5F6F6"/>
        </a:solidFill>
        <a:effectLst/>
      </p:bgPr>
    </p:bg>
    <p:spTree>
      <p:nvGrpSpPr>
        <p:cNvPr id="1" name="Shape 7"/>
        <p:cNvGrpSpPr/>
        <p:nvPr/>
      </p:nvGrpSpPr>
      <p:grpSpPr>
        <a:xfrm>
          <a:off x="0" y="0"/>
          <a:ext cx="0" cy="0"/>
          <a:chOff x="0" y="0"/>
          <a:chExt cx="0" cy="0"/>
        </a:xfrm>
      </p:grpSpPr>
      <p:pic>
        <p:nvPicPr>
          <p:cNvPr id="8" name="Google Shape;8;p13" descr="Рисунок 720"/>
          <p:cNvPicPr preferRelativeResize="0"/>
          <p:nvPr/>
        </p:nvPicPr>
        <p:blipFill rotWithShape="1">
          <a:blip r:embed="rId2">
            <a:alphaModFix/>
          </a:blip>
          <a:srcRect l="54788" t="2981" r="38529" b="65080"/>
          <a:stretch/>
        </p:blipFill>
        <p:spPr>
          <a:xfrm rot="10800000">
            <a:off x="0" y="2400300"/>
            <a:ext cx="921952" cy="4457700"/>
          </a:xfrm>
          <a:prstGeom prst="rect">
            <a:avLst/>
          </a:prstGeom>
          <a:noFill/>
          <a:ln>
            <a:noFill/>
          </a:ln>
        </p:spPr>
      </p:pic>
      <p:sp>
        <p:nvSpPr>
          <p:cNvPr id="9" name="Google Shape;9;p13"/>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0" name="Google Shape;10;p13"/>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 name="Google Shape;11;p13"/>
          <p:cNvGrpSpPr/>
          <p:nvPr/>
        </p:nvGrpSpPr>
        <p:grpSpPr>
          <a:xfrm rot="5400000">
            <a:off x="5183375" y="7380108"/>
            <a:ext cx="947872" cy="1802676"/>
            <a:chOff x="-20056" y="0"/>
            <a:chExt cx="947872" cy="1802676"/>
          </a:xfrm>
        </p:grpSpPr>
        <p:grpSp>
          <p:nvGrpSpPr>
            <p:cNvPr id="12" name="Google Shape;12;p13"/>
            <p:cNvGrpSpPr/>
            <p:nvPr/>
          </p:nvGrpSpPr>
          <p:grpSpPr>
            <a:xfrm>
              <a:off x="-20056" y="0"/>
              <a:ext cx="934913" cy="914400"/>
              <a:chOff x="12069729" y="-1340127"/>
              <a:chExt cx="934913" cy="914400"/>
            </a:xfrm>
          </p:grpSpPr>
          <p:cxnSp>
            <p:nvCxnSpPr>
              <p:cNvPr id="13" name="Google Shape;13;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 name="Google Shape;14;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5" name="Google Shape;15;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 name="Google Shape;16;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7" name="Google Shape;17;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 name="Google Shape;18;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9" name="Google Shape;19;p13"/>
            <p:cNvGrpSpPr/>
            <p:nvPr/>
          </p:nvGrpSpPr>
          <p:grpSpPr>
            <a:xfrm>
              <a:off x="-7097" y="888276"/>
              <a:ext cx="934913" cy="914400"/>
              <a:chOff x="12069729" y="-1340127"/>
              <a:chExt cx="934913" cy="914400"/>
            </a:xfrm>
          </p:grpSpPr>
          <p:cxnSp>
            <p:nvCxnSpPr>
              <p:cNvPr id="20" name="Google Shape;20;p1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1" name="Google Shape;21;p1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2" name="Google Shape;22;p1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3" name="Google Shape;23;p1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4" name="Google Shape;24;p1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5" name="Google Shape;25;p1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6" name="Google Shape;26;p13"/>
          <p:cNvPicPr preferRelativeResize="0"/>
          <p:nvPr/>
        </p:nvPicPr>
        <p:blipFill rotWithShape="1">
          <a:blip r:embed="rId3">
            <a:alphaModFix/>
          </a:blip>
          <a:srcRect/>
          <a:stretch/>
        </p:blipFill>
        <p:spPr>
          <a:xfrm>
            <a:off x="6602729" y="1568834"/>
            <a:ext cx="5589271" cy="6858000"/>
          </a:xfrm>
          <a:prstGeom prst="rect">
            <a:avLst/>
          </a:prstGeom>
          <a:noFill/>
          <a:ln>
            <a:noFill/>
          </a:ln>
        </p:spPr>
      </p:pic>
      <p:sp>
        <p:nvSpPr>
          <p:cNvPr id="27" name="Google Shape;27;p13"/>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28" name="Google Shape;28;p13"/>
          <p:cNvSpPr/>
          <p:nvPr/>
        </p:nvSpPr>
        <p:spPr>
          <a:xfrm>
            <a:off x="0" y="-62771"/>
            <a:ext cx="3412671" cy="1878885"/>
          </a:xfrm>
          <a:prstGeom prst="rect">
            <a:avLst/>
          </a:prstGeom>
          <a:solidFill>
            <a:srgbClr val="FB2938"/>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9" name="Google Shape;29;p13"/>
          <p:cNvPicPr preferRelativeResize="0"/>
          <p:nvPr/>
        </p:nvPicPr>
        <p:blipFill rotWithShape="1">
          <a:blip r:embed="rId4">
            <a:alphaModFix/>
          </a:blip>
          <a:srcRect/>
          <a:stretch/>
        </p:blipFill>
        <p:spPr>
          <a:xfrm>
            <a:off x="315598" y="276960"/>
            <a:ext cx="2296973" cy="12794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Титульный лист">
  <p:cSld name="6_Титульный лист">
    <p:bg>
      <p:bgPr>
        <a:solidFill>
          <a:srgbClr val="F5F6F6"/>
        </a:solidFill>
        <a:effectLst/>
      </p:bgPr>
    </p:bg>
    <p:spTree>
      <p:nvGrpSpPr>
        <p:cNvPr id="1" name="Shape 109"/>
        <p:cNvGrpSpPr/>
        <p:nvPr/>
      </p:nvGrpSpPr>
      <p:grpSpPr>
        <a:xfrm>
          <a:off x="0" y="0"/>
          <a:ext cx="0" cy="0"/>
          <a:chOff x="0" y="0"/>
          <a:chExt cx="0" cy="0"/>
        </a:xfrm>
      </p:grpSpPr>
      <p:pic>
        <p:nvPicPr>
          <p:cNvPr id="110" name="Google Shape;110;p23"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11" name="Google Shape;111;p23"/>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12" name="Google Shape;112;p23"/>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13" name="Google Shape;113;p23"/>
          <p:cNvGrpSpPr/>
          <p:nvPr/>
        </p:nvGrpSpPr>
        <p:grpSpPr>
          <a:xfrm rot="5400000">
            <a:off x="5183375" y="7380108"/>
            <a:ext cx="947872" cy="1802676"/>
            <a:chOff x="-20056" y="0"/>
            <a:chExt cx="947872" cy="1802676"/>
          </a:xfrm>
        </p:grpSpPr>
        <p:grpSp>
          <p:nvGrpSpPr>
            <p:cNvPr id="114" name="Google Shape;114;p23"/>
            <p:cNvGrpSpPr/>
            <p:nvPr/>
          </p:nvGrpSpPr>
          <p:grpSpPr>
            <a:xfrm>
              <a:off x="-20056" y="0"/>
              <a:ext cx="934913" cy="914400"/>
              <a:chOff x="12069729" y="-1340127"/>
              <a:chExt cx="934913" cy="914400"/>
            </a:xfrm>
          </p:grpSpPr>
          <p:cxnSp>
            <p:nvCxnSpPr>
              <p:cNvPr id="115" name="Google Shape;115;p2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16" name="Google Shape;116;p2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17" name="Google Shape;117;p2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18" name="Google Shape;118;p2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19" name="Google Shape;119;p2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0" name="Google Shape;120;p2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21" name="Google Shape;121;p23"/>
            <p:cNvGrpSpPr/>
            <p:nvPr/>
          </p:nvGrpSpPr>
          <p:grpSpPr>
            <a:xfrm>
              <a:off x="-7097" y="888276"/>
              <a:ext cx="934913" cy="914400"/>
              <a:chOff x="12069729" y="-1340127"/>
              <a:chExt cx="934913" cy="914400"/>
            </a:xfrm>
          </p:grpSpPr>
          <p:cxnSp>
            <p:nvCxnSpPr>
              <p:cNvPr id="122" name="Google Shape;122;p23"/>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23" name="Google Shape;123;p23"/>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4" name="Google Shape;124;p23"/>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25" name="Google Shape;125;p23"/>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26" name="Google Shape;126;p23"/>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27" name="Google Shape;127;p23"/>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28" name="Google Shape;128;p23"/>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29" name="Google Shape;129;p23"/>
          <p:cNvPicPr preferRelativeResize="0"/>
          <p:nvPr/>
        </p:nvPicPr>
        <p:blipFill rotWithShape="1">
          <a:blip r:embed="rId4">
            <a:alphaModFix/>
          </a:blip>
          <a:srcRect/>
          <a:stretch/>
        </p:blipFill>
        <p:spPr>
          <a:xfrm>
            <a:off x="1651826" y="2074137"/>
            <a:ext cx="3225649" cy="70716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52">
          <p15:clr>
            <a:srgbClr val="FBAE40"/>
          </p15:clr>
        </p15:guide>
        <p15:guide id="2" pos="10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Титульный лист">
  <p:cSld name="5_Титульный лист">
    <p:bg>
      <p:bgPr>
        <a:solidFill>
          <a:srgbClr val="F5F6F6"/>
        </a:solidFill>
        <a:effectLst/>
      </p:bgPr>
    </p:bg>
    <p:spTree>
      <p:nvGrpSpPr>
        <p:cNvPr id="1" name="Shape 130"/>
        <p:cNvGrpSpPr/>
        <p:nvPr/>
      </p:nvGrpSpPr>
      <p:grpSpPr>
        <a:xfrm>
          <a:off x="0" y="0"/>
          <a:ext cx="0" cy="0"/>
          <a:chOff x="0" y="0"/>
          <a:chExt cx="0" cy="0"/>
        </a:xfrm>
      </p:grpSpPr>
      <p:pic>
        <p:nvPicPr>
          <p:cNvPr id="131" name="Google Shape;131;p24"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32" name="Google Shape;132;p24"/>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33" name="Google Shape;133;p24"/>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134" name="Google Shape;134;p24"/>
          <p:cNvPicPr preferRelativeResize="0"/>
          <p:nvPr/>
        </p:nvPicPr>
        <p:blipFill rotWithShape="1">
          <a:blip r:embed="rId3">
            <a:alphaModFix/>
          </a:blip>
          <a:srcRect/>
          <a:stretch/>
        </p:blipFill>
        <p:spPr>
          <a:xfrm>
            <a:off x="1651826" y="2497249"/>
            <a:ext cx="2565332" cy="301298"/>
          </a:xfrm>
          <a:prstGeom prst="rect">
            <a:avLst/>
          </a:prstGeom>
          <a:noFill/>
          <a:ln>
            <a:noFill/>
          </a:ln>
        </p:spPr>
      </p:pic>
      <p:grpSp>
        <p:nvGrpSpPr>
          <p:cNvPr id="135" name="Google Shape;135;p24"/>
          <p:cNvGrpSpPr/>
          <p:nvPr/>
        </p:nvGrpSpPr>
        <p:grpSpPr>
          <a:xfrm rot="5400000">
            <a:off x="5183375" y="7380108"/>
            <a:ext cx="947872" cy="1802676"/>
            <a:chOff x="-20056" y="0"/>
            <a:chExt cx="947872" cy="1802676"/>
          </a:xfrm>
        </p:grpSpPr>
        <p:grpSp>
          <p:nvGrpSpPr>
            <p:cNvPr id="136" name="Google Shape;136;p24"/>
            <p:cNvGrpSpPr/>
            <p:nvPr/>
          </p:nvGrpSpPr>
          <p:grpSpPr>
            <a:xfrm>
              <a:off x="-20056" y="0"/>
              <a:ext cx="934913" cy="914400"/>
              <a:chOff x="12069729" y="-1340127"/>
              <a:chExt cx="934913" cy="914400"/>
            </a:xfrm>
          </p:grpSpPr>
          <p:cxnSp>
            <p:nvCxnSpPr>
              <p:cNvPr id="137" name="Google Shape;137;p2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38" name="Google Shape;138;p2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39" name="Google Shape;139;p2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0" name="Google Shape;140;p2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1" name="Google Shape;141;p2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2" name="Google Shape;142;p2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43" name="Google Shape;143;p24"/>
            <p:cNvGrpSpPr/>
            <p:nvPr/>
          </p:nvGrpSpPr>
          <p:grpSpPr>
            <a:xfrm>
              <a:off x="-7097" y="888276"/>
              <a:ext cx="934913" cy="914400"/>
              <a:chOff x="12069729" y="-1340127"/>
              <a:chExt cx="934913" cy="914400"/>
            </a:xfrm>
          </p:grpSpPr>
          <p:cxnSp>
            <p:nvCxnSpPr>
              <p:cNvPr id="144" name="Google Shape;144;p24"/>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45" name="Google Shape;145;p24"/>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6" name="Google Shape;146;p24"/>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47" name="Google Shape;147;p24"/>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48" name="Google Shape;148;p24"/>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49" name="Google Shape;149;p24"/>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50" name="Google Shape;150;p24"/>
          <p:cNvPicPr preferRelativeResize="0"/>
          <p:nvPr/>
        </p:nvPicPr>
        <p:blipFill rotWithShape="1">
          <a:blip r:embed="rId4">
            <a:alphaModFix/>
          </a:blip>
          <a:srcRect/>
          <a:stretch/>
        </p:blipFill>
        <p:spPr>
          <a:xfrm>
            <a:off x="6602729" y="1568834"/>
            <a:ext cx="5589271" cy="6858000"/>
          </a:xfrm>
          <a:prstGeom prst="rect">
            <a:avLst/>
          </a:prstGeom>
          <a:noFill/>
          <a:ln>
            <a:noFill/>
          </a:ln>
        </p:spPr>
      </p:pic>
      <p:sp>
        <p:nvSpPr>
          <p:cNvPr id="151" name="Google Shape;151;p24"/>
          <p:cNvSpPr txBox="1">
            <a:spLocks noGrp="1"/>
          </p:cNvSpPr>
          <p:nvPr>
            <p:ph type="body" idx="3"/>
          </p:nvPr>
        </p:nvSpPr>
        <p:spPr>
          <a:xfrm>
            <a:off x="1651826" y="5925324"/>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Титульный лист">
  <p:cSld name="3_Титульный лист">
    <p:bg>
      <p:bgPr>
        <a:solidFill>
          <a:srgbClr val="F5F6F6"/>
        </a:solidFill>
        <a:effectLst/>
      </p:bgPr>
    </p:bg>
    <p:spTree>
      <p:nvGrpSpPr>
        <p:cNvPr id="1" name="Shape 152"/>
        <p:cNvGrpSpPr/>
        <p:nvPr/>
      </p:nvGrpSpPr>
      <p:grpSpPr>
        <a:xfrm>
          <a:off x="0" y="0"/>
          <a:ext cx="0" cy="0"/>
          <a:chOff x="0" y="0"/>
          <a:chExt cx="0" cy="0"/>
        </a:xfrm>
      </p:grpSpPr>
      <p:pic>
        <p:nvPicPr>
          <p:cNvPr id="153" name="Google Shape;153;p25"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54" name="Google Shape;154;p25"/>
          <p:cNvSpPr txBox="1">
            <a:spLocks noGrp="1"/>
          </p:cNvSpPr>
          <p:nvPr>
            <p:ph type="body" idx="1"/>
          </p:nvPr>
        </p:nvSpPr>
        <p:spPr>
          <a:xfrm>
            <a:off x="1651826"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55" name="Google Shape;155;p25"/>
          <p:cNvSpPr txBox="1">
            <a:spLocks noGrp="1"/>
          </p:cNvSpPr>
          <p:nvPr>
            <p:ph type="body" idx="2"/>
          </p:nvPr>
        </p:nvSpPr>
        <p:spPr>
          <a:xfrm>
            <a:off x="1651826"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56" name="Google Shape;156;p25"/>
          <p:cNvGrpSpPr/>
          <p:nvPr/>
        </p:nvGrpSpPr>
        <p:grpSpPr>
          <a:xfrm rot="5400000">
            <a:off x="5183375" y="7380108"/>
            <a:ext cx="947872" cy="1802676"/>
            <a:chOff x="-20056" y="0"/>
            <a:chExt cx="947872" cy="1802676"/>
          </a:xfrm>
        </p:grpSpPr>
        <p:grpSp>
          <p:nvGrpSpPr>
            <p:cNvPr id="157" name="Google Shape;157;p25"/>
            <p:cNvGrpSpPr/>
            <p:nvPr/>
          </p:nvGrpSpPr>
          <p:grpSpPr>
            <a:xfrm>
              <a:off x="-20056" y="0"/>
              <a:ext cx="934913" cy="914400"/>
              <a:chOff x="12069729" y="-1340127"/>
              <a:chExt cx="934913" cy="914400"/>
            </a:xfrm>
          </p:grpSpPr>
          <p:cxnSp>
            <p:nvCxnSpPr>
              <p:cNvPr id="158" name="Google Shape;158;p2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59" name="Google Shape;159;p2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0" name="Google Shape;160;p2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1" name="Google Shape;161;p2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2" name="Google Shape;162;p2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3" name="Google Shape;163;p2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64" name="Google Shape;164;p25"/>
            <p:cNvGrpSpPr/>
            <p:nvPr/>
          </p:nvGrpSpPr>
          <p:grpSpPr>
            <a:xfrm>
              <a:off x="-7097" y="888276"/>
              <a:ext cx="934913" cy="914400"/>
              <a:chOff x="12069729" y="-1340127"/>
              <a:chExt cx="934913" cy="914400"/>
            </a:xfrm>
          </p:grpSpPr>
          <p:cxnSp>
            <p:nvCxnSpPr>
              <p:cNvPr id="165" name="Google Shape;165;p25"/>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66" name="Google Shape;166;p25"/>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67" name="Google Shape;167;p25"/>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68" name="Google Shape;168;p25"/>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69" name="Google Shape;169;p25"/>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70" name="Google Shape;170;p25"/>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71" name="Google Shape;171;p25"/>
          <p:cNvPicPr preferRelativeResize="0"/>
          <p:nvPr/>
        </p:nvPicPr>
        <p:blipFill rotWithShape="1">
          <a:blip r:embed="rId3">
            <a:alphaModFix/>
          </a:blip>
          <a:srcRect/>
          <a:stretch/>
        </p:blipFill>
        <p:spPr>
          <a:xfrm>
            <a:off x="6602729" y="1568834"/>
            <a:ext cx="5589271" cy="6858000"/>
          </a:xfrm>
          <a:prstGeom prst="rect">
            <a:avLst/>
          </a:prstGeom>
          <a:noFill/>
          <a:ln>
            <a:noFill/>
          </a:ln>
        </p:spPr>
      </p:pic>
      <p:pic>
        <p:nvPicPr>
          <p:cNvPr id="172" name="Google Shape;172;p25"/>
          <p:cNvPicPr preferRelativeResize="0"/>
          <p:nvPr/>
        </p:nvPicPr>
        <p:blipFill rotWithShape="1">
          <a:blip r:embed="rId4">
            <a:alphaModFix/>
          </a:blip>
          <a:srcRect/>
          <a:stretch/>
        </p:blipFill>
        <p:spPr>
          <a:xfrm>
            <a:off x="1651826" y="2532889"/>
            <a:ext cx="2255993" cy="28651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76">
          <p15:clr>
            <a:srgbClr val="FBAE40"/>
          </p15:clr>
        </p15:guide>
        <p15:guide id="2" orient="horz" pos="1560">
          <p15:clr>
            <a:srgbClr val="FBAE40"/>
          </p15:clr>
        </p15:guide>
        <p15:guide id="3" pos="2664">
          <p15:clr>
            <a:srgbClr val="FBAE40"/>
          </p15:clr>
        </p15:guide>
        <p15:guide id="4" pos="10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Титульный лист">
  <p:cSld name="4_Титульный лист">
    <p:bg>
      <p:bgPr>
        <a:solidFill>
          <a:srgbClr val="F5F6F6"/>
        </a:solidFill>
        <a:effectLst/>
      </p:bgPr>
    </p:bg>
    <p:spTree>
      <p:nvGrpSpPr>
        <p:cNvPr id="1" name="Shape 173"/>
        <p:cNvGrpSpPr/>
        <p:nvPr/>
      </p:nvGrpSpPr>
      <p:grpSpPr>
        <a:xfrm>
          <a:off x="0" y="0"/>
          <a:ext cx="0" cy="0"/>
          <a:chOff x="0" y="0"/>
          <a:chExt cx="0" cy="0"/>
        </a:xfrm>
      </p:grpSpPr>
      <p:sp>
        <p:nvSpPr>
          <p:cNvPr id="174" name="Google Shape;174;p26"/>
          <p:cNvSpPr txBox="1">
            <a:spLocks noGrp="1"/>
          </p:cNvSpPr>
          <p:nvPr>
            <p:ph type="body" idx="1"/>
          </p:nvPr>
        </p:nvSpPr>
        <p:spPr>
          <a:xfrm>
            <a:off x="5469372"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75" name="Google Shape;175;p26"/>
          <p:cNvSpPr txBox="1">
            <a:spLocks noGrp="1"/>
          </p:cNvSpPr>
          <p:nvPr>
            <p:ph type="body" idx="2"/>
          </p:nvPr>
        </p:nvSpPr>
        <p:spPr>
          <a:xfrm>
            <a:off x="5469372"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76" name="Google Shape;176;p26"/>
          <p:cNvGrpSpPr/>
          <p:nvPr/>
        </p:nvGrpSpPr>
        <p:grpSpPr>
          <a:xfrm rot="5400000">
            <a:off x="5183375" y="7380108"/>
            <a:ext cx="947872" cy="1802676"/>
            <a:chOff x="-20056" y="0"/>
            <a:chExt cx="947872" cy="1802676"/>
          </a:xfrm>
        </p:grpSpPr>
        <p:grpSp>
          <p:nvGrpSpPr>
            <p:cNvPr id="177" name="Google Shape;177;p26"/>
            <p:cNvGrpSpPr/>
            <p:nvPr/>
          </p:nvGrpSpPr>
          <p:grpSpPr>
            <a:xfrm>
              <a:off x="-20056" y="0"/>
              <a:ext cx="934913" cy="914400"/>
              <a:chOff x="12069729" y="-1340127"/>
              <a:chExt cx="934913" cy="914400"/>
            </a:xfrm>
          </p:grpSpPr>
          <p:cxnSp>
            <p:nvCxnSpPr>
              <p:cNvPr id="178" name="Google Shape;178;p2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79" name="Google Shape;179;p2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0" name="Google Shape;180;p2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1" name="Google Shape;181;p2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2" name="Google Shape;182;p2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3" name="Google Shape;183;p2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84" name="Google Shape;184;p26"/>
            <p:cNvGrpSpPr/>
            <p:nvPr/>
          </p:nvGrpSpPr>
          <p:grpSpPr>
            <a:xfrm>
              <a:off x="-7097" y="888276"/>
              <a:ext cx="934913" cy="914400"/>
              <a:chOff x="12069729" y="-1340127"/>
              <a:chExt cx="934913" cy="914400"/>
            </a:xfrm>
          </p:grpSpPr>
          <p:cxnSp>
            <p:nvCxnSpPr>
              <p:cNvPr id="185" name="Google Shape;185;p26"/>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86" name="Google Shape;186;p26"/>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87" name="Google Shape;187;p26"/>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88" name="Google Shape;188;p26"/>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89" name="Google Shape;189;p26"/>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90" name="Google Shape;190;p26"/>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191" name="Google Shape;191;p26"/>
          <p:cNvPicPr preferRelativeResize="0"/>
          <p:nvPr/>
        </p:nvPicPr>
        <p:blipFill rotWithShape="1">
          <a:blip r:embed="rId2">
            <a:alphaModFix/>
          </a:blip>
          <a:srcRect/>
          <a:stretch/>
        </p:blipFill>
        <p:spPr>
          <a:xfrm>
            <a:off x="5453187" y="2416919"/>
            <a:ext cx="1841486" cy="419097"/>
          </a:xfrm>
          <a:prstGeom prst="rect">
            <a:avLst/>
          </a:prstGeom>
          <a:noFill/>
          <a:ln>
            <a:noFill/>
          </a:ln>
        </p:spPr>
      </p:pic>
      <p:pic>
        <p:nvPicPr>
          <p:cNvPr id="192" name="Google Shape;192;p26" descr="Рисунок 720"/>
          <p:cNvPicPr preferRelativeResize="0"/>
          <p:nvPr/>
        </p:nvPicPr>
        <p:blipFill rotWithShape="1">
          <a:blip r:embed="rId3">
            <a:alphaModFix/>
          </a:blip>
          <a:srcRect l="54788" t="2981" r="38529" b="65080"/>
          <a:stretch/>
        </p:blipFill>
        <p:spPr>
          <a:xfrm rot="10800000">
            <a:off x="11270047" y="2492718"/>
            <a:ext cx="921952" cy="4365282"/>
          </a:xfrm>
          <a:prstGeom prst="rect">
            <a:avLst/>
          </a:prstGeom>
          <a:noFill/>
          <a:ln>
            <a:noFill/>
          </a:ln>
        </p:spPr>
      </p:pic>
      <p:pic>
        <p:nvPicPr>
          <p:cNvPr id="193" name="Google Shape;193;p26"/>
          <p:cNvPicPr preferRelativeResize="0"/>
          <p:nvPr/>
        </p:nvPicPr>
        <p:blipFill rotWithShape="1">
          <a:blip r:embed="rId4">
            <a:alphaModFix/>
          </a:blip>
          <a:srcRect/>
          <a:stretch/>
        </p:blipFill>
        <p:spPr>
          <a:xfrm rot="-241090">
            <a:off x="278202" y="2345788"/>
            <a:ext cx="5049832" cy="41804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Титульный лист">
  <p:cSld name="2_Титульный лист">
    <p:bg>
      <p:bgPr>
        <a:solidFill>
          <a:srgbClr val="F5F6F6"/>
        </a:solidFill>
        <a:effectLst/>
      </p:bgPr>
    </p:bg>
    <p:spTree>
      <p:nvGrpSpPr>
        <p:cNvPr id="1" name="Shape 194"/>
        <p:cNvGrpSpPr/>
        <p:nvPr/>
      </p:nvGrpSpPr>
      <p:grpSpPr>
        <a:xfrm>
          <a:off x="0" y="0"/>
          <a:ext cx="0" cy="0"/>
          <a:chOff x="0" y="0"/>
          <a:chExt cx="0" cy="0"/>
        </a:xfrm>
      </p:grpSpPr>
      <p:pic>
        <p:nvPicPr>
          <p:cNvPr id="195" name="Google Shape;195;p27" descr="Рисунок 720"/>
          <p:cNvPicPr preferRelativeResize="0"/>
          <p:nvPr/>
        </p:nvPicPr>
        <p:blipFill rotWithShape="1">
          <a:blip r:embed="rId2">
            <a:alphaModFix/>
          </a:blip>
          <a:srcRect l="54788" t="2981" r="38529" b="65080"/>
          <a:stretch/>
        </p:blipFill>
        <p:spPr>
          <a:xfrm rot="10800000">
            <a:off x="0" y="2492718"/>
            <a:ext cx="921952" cy="4365282"/>
          </a:xfrm>
          <a:prstGeom prst="rect">
            <a:avLst/>
          </a:prstGeom>
          <a:noFill/>
          <a:ln>
            <a:noFill/>
          </a:ln>
        </p:spPr>
      </p:pic>
      <p:sp>
        <p:nvSpPr>
          <p:cNvPr id="196" name="Google Shape;196;p27"/>
          <p:cNvSpPr txBox="1">
            <a:spLocks noGrp="1"/>
          </p:cNvSpPr>
          <p:nvPr>
            <p:ph type="body" idx="1"/>
          </p:nvPr>
        </p:nvSpPr>
        <p:spPr>
          <a:xfrm>
            <a:off x="1436693" y="5243565"/>
            <a:ext cx="5799600" cy="3320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2pPr>
            <a:lvl3pPr marL="1371600" marR="0" lvl="2"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3pPr>
            <a:lvl4pPr marL="1828800" marR="0" lvl="3"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4pPr>
            <a:lvl5pPr marL="2286000" marR="0" lvl="4" indent="-342900" algn="l" rtl="0">
              <a:lnSpc>
                <a:spcPct val="90000"/>
              </a:lnSpc>
              <a:spcBef>
                <a:spcPts val="1000"/>
              </a:spcBef>
              <a:spcAft>
                <a:spcPts val="0"/>
              </a:spcAft>
              <a:buClr>
                <a:srgbClr val="323332"/>
              </a:buClr>
              <a:buSzPts val="1800"/>
              <a:buFont typeface="Arial"/>
              <a:buChar char="•"/>
              <a:defRPr sz="1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197" name="Google Shape;197;p27"/>
          <p:cNvSpPr txBox="1">
            <a:spLocks noGrp="1"/>
          </p:cNvSpPr>
          <p:nvPr>
            <p:ph type="body" idx="2"/>
          </p:nvPr>
        </p:nvSpPr>
        <p:spPr>
          <a:xfrm>
            <a:off x="1436693" y="3366229"/>
            <a:ext cx="5800675" cy="163160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rgbClr val="000000"/>
              </a:buClr>
              <a:buSzPts val="4400"/>
              <a:buFont typeface="Arial"/>
              <a:buNone/>
              <a:defRPr sz="44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grpSp>
        <p:nvGrpSpPr>
          <p:cNvPr id="198" name="Google Shape;198;p27"/>
          <p:cNvGrpSpPr/>
          <p:nvPr/>
        </p:nvGrpSpPr>
        <p:grpSpPr>
          <a:xfrm rot="5400000">
            <a:off x="5183375" y="7380108"/>
            <a:ext cx="947872" cy="1802676"/>
            <a:chOff x="-20056" y="0"/>
            <a:chExt cx="947872" cy="1802676"/>
          </a:xfrm>
        </p:grpSpPr>
        <p:grpSp>
          <p:nvGrpSpPr>
            <p:cNvPr id="199" name="Google Shape;199;p27"/>
            <p:cNvGrpSpPr/>
            <p:nvPr/>
          </p:nvGrpSpPr>
          <p:grpSpPr>
            <a:xfrm>
              <a:off x="-20056" y="0"/>
              <a:ext cx="934913" cy="914400"/>
              <a:chOff x="12069729" y="-1340127"/>
              <a:chExt cx="934913" cy="914400"/>
            </a:xfrm>
          </p:grpSpPr>
          <p:cxnSp>
            <p:nvCxnSpPr>
              <p:cNvPr id="200" name="Google Shape;200;p27"/>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1" name="Google Shape;201;p27"/>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2" name="Google Shape;202;p27"/>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03" name="Google Shape;203;p27"/>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04" name="Google Shape;204;p27"/>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5" name="Google Shape;205;p27"/>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206" name="Google Shape;206;p27"/>
            <p:cNvGrpSpPr/>
            <p:nvPr/>
          </p:nvGrpSpPr>
          <p:grpSpPr>
            <a:xfrm>
              <a:off x="-7097" y="888276"/>
              <a:ext cx="934913" cy="914400"/>
              <a:chOff x="12069729" y="-1340127"/>
              <a:chExt cx="934913" cy="914400"/>
            </a:xfrm>
          </p:grpSpPr>
          <p:cxnSp>
            <p:nvCxnSpPr>
              <p:cNvPr id="207" name="Google Shape;207;p27"/>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208" name="Google Shape;208;p27"/>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09" name="Google Shape;209;p27"/>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210" name="Google Shape;210;p27"/>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211" name="Google Shape;211;p27"/>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212" name="Google Shape;212;p27"/>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pic>
        <p:nvPicPr>
          <p:cNvPr id="213" name="Google Shape;213;p27"/>
          <p:cNvPicPr preferRelativeResize="0"/>
          <p:nvPr/>
        </p:nvPicPr>
        <p:blipFill rotWithShape="1">
          <a:blip r:embed="rId3">
            <a:alphaModFix/>
          </a:blip>
          <a:srcRect/>
          <a:stretch/>
        </p:blipFill>
        <p:spPr>
          <a:xfrm>
            <a:off x="1436693" y="2500827"/>
            <a:ext cx="1473146" cy="190493"/>
          </a:xfrm>
          <a:prstGeom prst="rect">
            <a:avLst/>
          </a:prstGeom>
          <a:noFill/>
          <a:ln>
            <a:noFill/>
          </a:ln>
        </p:spPr>
      </p:pic>
      <p:sp>
        <p:nvSpPr>
          <p:cNvPr id="214" name="Google Shape;214;p27"/>
          <p:cNvSpPr/>
          <p:nvPr/>
        </p:nvSpPr>
        <p:spPr>
          <a:xfrm>
            <a:off x="7452501" y="938437"/>
            <a:ext cx="5279923" cy="6165180"/>
          </a:xfrm>
          <a:custGeom>
            <a:avLst/>
            <a:gdLst/>
            <a:ahLst/>
            <a:cxnLst/>
            <a:rect l="l" t="t" r="r" b="b"/>
            <a:pathLst>
              <a:path w="4925961" h="5751871" extrusionOk="0">
                <a:moveTo>
                  <a:pt x="1327355" y="5722374"/>
                </a:moveTo>
                <a:lnTo>
                  <a:pt x="855406" y="4277032"/>
                </a:lnTo>
                <a:lnTo>
                  <a:pt x="0" y="4218039"/>
                </a:lnTo>
                <a:lnTo>
                  <a:pt x="530942" y="2094271"/>
                </a:lnTo>
                <a:lnTo>
                  <a:pt x="1032387" y="1681316"/>
                </a:lnTo>
                <a:lnTo>
                  <a:pt x="1504335" y="265471"/>
                </a:lnTo>
                <a:lnTo>
                  <a:pt x="2448232" y="0"/>
                </a:lnTo>
                <a:lnTo>
                  <a:pt x="2949677" y="560439"/>
                </a:lnTo>
                <a:lnTo>
                  <a:pt x="2890684" y="1740310"/>
                </a:lnTo>
                <a:lnTo>
                  <a:pt x="4925961" y="1710813"/>
                </a:lnTo>
                <a:lnTo>
                  <a:pt x="4483509" y="3598606"/>
                </a:lnTo>
                <a:lnTo>
                  <a:pt x="3628103" y="4070555"/>
                </a:lnTo>
                <a:lnTo>
                  <a:pt x="4041058" y="5751871"/>
                </a:lnTo>
                <a:lnTo>
                  <a:pt x="1327355" y="5722374"/>
                </a:lnTo>
                <a:close/>
              </a:path>
            </a:pathLst>
          </a:custGeom>
          <a:solidFill>
            <a:srgbClr val="FB2938"/>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215" name="Google Shape;215;p27"/>
          <p:cNvPicPr preferRelativeResize="0"/>
          <p:nvPr/>
        </p:nvPicPr>
        <p:blipFill rotWithShape="1">
          <a:blip r:embed="rId4">
            <a:alphaModFix/>
          </a:blip>
          <a:srcRect l="23254" r="22897" b="44234"/>
          <a:stretch/>
        </p:blipFill>
        <p:spPr>
          <a:xfrm>
            <a:off x="7698701" y="351845"/>
            <a:ext cx="4572390" cy="650615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Пустой слайд">
  <p:cSld name="Пустой слайд">
    <p:spTree>
      <p:nvGrpSpPr>
        <p:cNvPr id="1" name="Shape 2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Слайд №1.1 Стандартный">
  <p:cSld name="1_Слайд №1.1 Стандартный">
    <p:spTree>
      <p:nvGrpSpPr>
        <p:cNvPr id="1" name="Shape 30"/>
        <p:cNvGrpSpPr/>
        <p:nvPr/>
      </p:nvGrpSpPr>
      <p:grpSpPr>
        <a:xfrm>
          <a:off x="0" y="0"/>
          <a:ext cx="0" cy="0"/>
          <a:chOff x="0" y="0"/>
          <a:chExt cx="0" cy="0"/>
        </a:xfrm>
      </p:grpSpPr>
      <p:sp>
        <p:nvSpPr>
          <p:cNvPr id="31" name="Google Shape;31;p14"/>
          <p:cNvSpPr/>
          <p:nvPr/>
        </p:nvSpPr>
        <p:spPr>
          <a:xfrm>
            <a:off x="0" y="0"/>
            <a:ext cx="5403273" cy="6876000"/>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32" name="Google Shape;32;p14"/>
          <p:cNvSpPr txBox="1">
            <a:spLocks noGrp="1"/>
          </p:cNvSpPr>
          <p:nvPr>
            <p:ph type="body" idx="1"/>
          </p:nvPr>
        </p:nvSpPr>
        <p:spPr>
          <a:xfrm>
            <a:off x="6510338" y="996950"/>
            <a:ext cx="4699000" cy="4864100"/>
          </a:xfrm>
          <a:prstGeom prst="rect">
            <a:avLst/>
          </a:prstGeom>
          <a:noFill/>
          <a:ln>
            <a:noFill/>
          </a:ln>
        </p:spPr>
        <p:txBody>
          <a:bodyPr spcFirstLastPara="1" wrap="square" lIns="91425" tIns="45700" rIns="91425" bIns="45700" anchor="ctr" anchorCtr="0">
            <a:normAutofit/>
          </a:bodyPr>
          <a:lstStyle>
            <a:lvl1pPr marL="457200" marR="0" lvl="0" indent="-342900" algn="l" rtl="0">
              <a:lnSpc>
                <a:spcPct val="90000"/>
              </a:lnSpc>
              <a:spcBef>
                <a:spcPts val="1000"/>
              </a:spcBef>
              <a:spcAft>
                <a:spcPts val="0"/>
              </a:spcAft>
              <a:buClr>
                <a:schemeClr val="dk1"/>
              </a:buClr>
              <a:buSzPts val="1800"/>
              <a:buFont typeface="Proxima Nova"/>
              <a:buAutoNum type="arabicPeriod"/>
              <a:defRPr sz="18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33" name="Google Shape;33;p14"/>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34" name="Google Shape;34;p14"/>
          <p:cNvSpPr txBox="1">
            <a:spLocks noGrp="1"/>
          </p:cNvSpPr>
          <p:nvPr>
            <p:ph type="body" idx="2"/>
          </p:nvPr>
        </p:nvSpPr>
        <p:spPr>
          <a:xfrm>
            <a:off x="982569" y="3151476"/>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35" name="Google Shape;35;p14" descr="Рисунок 720"/>
          <p:cNvPicPr preferRelativeResize="0"/>
          <p:nvPr/>
        </p:nvPicPr>
        <p:blipFill rotWithShape="1">
          <a:blip r:embed="rId2">
            <a:alphaModFix/>
          </a:blip>
          <a:srcRect l="54787" t="15578" r="34192" b="73299"/>
          <a:stretch/>
        </p:blipFill>
        <p:spPr>
          <a:xfrm rot="5400000">
            <a:off x="4530437" y="5989425"/>
            <a:ext cx="872836" cy="8728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Слайд №1.1 Стандартный">
  <p:cSld name="Слайд №1.1 Стандартный">
    <p:spTree>
      <p:nvGrpSpPr>
        <p:cNvPr id="1" name="Shape 36"/>
        <p:cNvGrpSpPr/>
        <p:nvPr/>
      </p:nvGrpSpPr>
      <p:grpSpPr>
        <a:xfrm>
          <a:off x="0" y="0"/>
          <a:ext cx="0" cy="0"/>
          <a:chOff x="0" y="0"/>
          <a:chExt cx="0" cy="0"/>
        </a:xfrm>
      </p:grpSpPr>
      <p:sp>
        <p:nvSpPr>
          <p:cNvPr id="37" name="Google Shape;37;p15"/>
          <p:cNvSpPr/>
          <p:nvPr/>
        </p:nvSpPr>
        <p:spPr>
          <a:xfrm>
            <a:off x="0" y="-108488"/>
            <a:ext cx="3626603" cy="6966488"/>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pic>
        <p:nvPicPr>
          <p:cNvPr id="38" name="Google Shape;38;p15" descr="Рисунок 720"/>
          <p:cNvPicPr preferRelativeResize="0"/>
          <p:nvPr/>
        </p:nvPicPr>
        <p:blipFill rotWithShape="1">
          <a:blip r:embed="rId2">
            <a:alphaModFix/>
          </a:blip>
          <a:srcRect l="54787" t="15578" r="34192" b="73299"/>
          <a:stretch/>
        </p:blipFill>
        <p:spPr>
          <a:xfrm rot="5400000">
            <a:off x="0" y="0"/>
            <a:ext cx="677333" cy="677333"/>
          </a:xfrm>
          <a:prstGeom prst="rect">
            <a:avLst/>
          </a:prstGeom>
          <a:noFill/>
          <a:ln>
            <a:noFill/>
          </a:ln>
        </p:spPr>
      </p:pic>
      <p:pic>
        <p:nvPicPr>
          <p:cNvPr id="39" name="Google Shape;39;p15"/>
          <p:cNvPicPr preferRelativeResize="0"/>
          <p:nvPr/>
        </p:nvPicPr>
        <p:blipFill rotWithShape="1">
          <a:blip r:embed="rId3">
            <a:alphaModFix/>
          </a:blip>
          <a:srcRect b="2442"/>
          <a:stretch/>
        </p:blipFill>
        <p:spPr>
          <a:xfrm>
            <a:off x="650271" y="1499219"/>
            <a:ext cx="5928851" cy="2833262"/>
          </a:xfrm>
          <a:prstGeom prst="rect">
            <a:avLst/>
          </a:prstGeom>
          <a:noFill/>
          <a:ln>
            <a:noFill/>
          </a:ln>
        </p:spPr>
      </p:pic>
      <p:pic>
        <p:nvPicPr>
          <p:cNvPr id="40" name="Google Shape;40;p15"/>
          <p:cNvPicPr preferRelativeResize="0"/>
          <p:nvPr/>
        </p:nvPicPr>
        <p:blipFill rotWithShape="1">
          <a:blip r:embed="rId4">
            <a:alphaModFix/>
          </a:blip>
          <a:srcRect/>
          <a:stretch/>
        </p:blipFill>
        <p:spPr>
          <a:xfrm>
            <a:off x="215858" y="1126409"/>
            <a:ext cx="6837007" cy="5939411"/>
          </a:xfrm>
          <a:prstGeom prst="rect">
            <a:avLst/>
          </a:prstGeom>
          <a:noFill/>
          <a:ln>
            <a:noFill/>
          </a:ln>
        </p:spPr>
      </p:pic>
      <p:cxnSp>
        <p:nvCxnSpPr>
          <p:cNvPr id="41" name="Google Shape;41;p15"/>
          <p:cNvCxnSpPr/>
          <p:nvPr/>
        </p:nvCxnSpPr>
        <p:spPr>
          <a:xfrm>
            <a:off x="7487278" y="1532524"/>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42" name="Google Shape;42;p15"/>
          <p:cNvSpPr txBox="1">
            <a:spLocks noGrp="1"/>
          </p:cNvSpPr>
          <p:nvPr>
            <p:ph type="body" idx="1"/>
          </p:nvPr>
        </p:nvSpPr>
        <p:spPr>
          <a:xfrm>
            <a:off x="7487278" y="3766046"/>
            <a:ext cx="3458465" cy="268085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3" name="Google Shape;43;p15"/>
          <p:cNvSpPr txBox="1">
            <a:spLocks noGrp="1"/>
          </p:cNvSpPr>
          <p:nvPr>
            <p:ph type="body" idx="2"/>
          </p:nvPr>
        </p:nvSpPr>
        <p:spPr>
          <a:xfrm>
            <a:off x="7487278" y="1996403"/>
            <a:ext cx="3458465"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4" name="Google Shape;44;p15"/>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Слайд №1.2 Стандартный с подзаголовком">
  <p:cSld name="Слайд №1.2 Стандартный с подзаголовком">
    <p:bg>
      <p:bgPr>
        <a:solidFill>
          <a:srgbClr val="F5F6F6"/>
        </a:solidFill>
        <a:effectLst/>
      </p:bgPr>
    </p:bg>
    <p:spTree>
      <p:nvGrpSpPr>
        <p:cNvPr id="1" name="Shape 45"/>
        <p:cNvGrpSpPr/>
        <p:nvPr/>
      </p:nvGrpSpPr>
      <p:grpSpPr>
        <a:xfrm>
          <a:off x="0" y="0"/>
          <a:ext cx="0" cy="0"/>
          <a:chOff x="0" y="0"/>
          <a:chExt cx="0" cy="0"/>
        </a:xfrm>
      </p:grpSpPr>
      <p:pic>
        <p:nvPicPr>
          <p:cNvPr id="46" name="Google Shape;46;p16"/>
          <p:cNvPicPr preferRelativeResize="0"/>
          <p:nvPr/>
        </p:nvPicPr>
        <p:blipFill rotWithShape="1">
          <a:blip r:embed="rId2">
            <a:alphaModFix/>
          </a:blip>
          <a:srcRect t="14761" b="19954"/>
          <a:stretch/>
        </p:blipFill>
        <p:spPr>
          <a:xfrm>
            <a:off x="0" y="0"/>
            <a:ext cx="6737684" cy="6858000"/>
          </a:xfrm>
          <a:prstGeom prst="rect">
            <a:avLst/>
          </a:prstGeom>
          <a:noFill/>
          <a:ln>
            <a:noFill/>
          </a:ln>
        </p:spPr>
      </p:pic>
      <p:sp>
        <p:nvSpPr>
          <p:cNvPr id="47" name="Google Shape;47;p16"/>
          <p:cNvSpPr txBox="1">
            <a:spLocks noGrp="1"/>
          </p:cNvSpPr>
          <p:nvPr>
            <p:ph type="body" idx="1"/>
          </p:nvPr>
        </p:nvSpPr>
        <p:spPr>
          <a:xfrm>
            <a:off x="6095999" y="4589895"/>
            <a:ext cx="4866511" cy="12356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48" name="Google Shape;48;p16"/>
          <p:cNvSpPr txBox="1">
            <a:spLocks noGrp="1"/>
          </p:cNvSpPr>
          <p:nvPr>
            <p:ph type="body" idx="2"/>
          </p:nvPr>
        </p:nvSpPr>
        <p:spPr>
          <a:xfrm>
            <a:off x="6096000" y="2976620"/>
            <a:ext cx="4866511" cy="13680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90000"/>
              </a:lnSpc>
              <a:spcBef>
                <a:spcPts val="1000"/>
              </a:spcBef>
              <a:spcAft>
                <a:spcPts val="0"/>
              </a:spcAft>
              <a:buClr>
                <a:srgbClr val="000000"/>
              </a:buClr>
              <a:buSzPts val="4000"/>
              <a:buFont typeface="Arial"/>
              <a:buNone/>
              <a:defRPr sz="40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49" name="Google Shape;49;p16" descr="Рисунок 720"/>
          <p:cNvPicPr preferRelativeResize="0"/>
          <p:nvPr/>
        </p:nvPicPr>
        <p:blipFill rotWithShape="1">
          <a:blip r:embed="rId3">
            <a:alphaModFix/>
          </a:blip>
          <a:srcRect l="67073" t="10701" r="26243" b="34187"/>
          <a:stretch/>
        </p:blipFill>
        <p:spPr>
          <a:xfrm rot="-5400000">
            <a:off x="8770924" y="-2674922"/>
            <a:ext cx="746154" cy="6096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лайд №2.2 Разворот слева">
  <p:cSld name="Слайд №2.2 Разворот слева">
    <p:spTree>
      <p:nvGrpSpPr>
        <p:cNvPr id="1" name="Shape 50"/>
        <p:cNvGrpSpPr/>
        <p:nvPr/>
      </p:nvGrpSpPr>
      <p:grpSpPr>
        <a:xfrm>
          <a:off x="0" y="0"/>
          <a:ext cx="0" cy="0"/>
          <a:chOff x="0" y="0"/>
          <a:chExt cx="0" cy="0"/>
        </a:xfrm>
      </p:grpSpPr>
      <p:sp>
        <p:nvSpPr>
          <p:cNvPr id="51" name="Google Shape;51;p17"/>
          <p:cNvSpPr/>
          <p:nvPr/>
        </p:nvSpPr>
        <p:spPr>
          <a:xfrm>
            <a:off x="5435600" y="1673"/>
            <a:ext cx="6756400" cy="3442614"/>
          </a:xfrm>
          <a:prstGeom prst="rect">
            <a:avLst/>
          </a:prstGeom>
          <a:solidFill>
            <a:srgbClr val="E5E8E8"/>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52" name="Google Shape;52;p17"/>
          <p:cNvSpPr/>
          <p:nvPr/>
        </p:nvSpPr>
        <p:spPr>
          <a:xfrm>
            <a:off x="5435600" y="3413712"/>
            <a:ext cx="6756400" cy="3442614"/>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53" name="Google Shape;53;p17"/>
          <p:cNvSpPr txBox="1">
            <a:spLocks noGrp="1"/>
          </p:cNvSpPr>
          <p:nvPr>
            <p:ph type="body" idx="1"/>
          </p:nvPr>
        </p:nvSpPr>
        <p:spPr>
          <a:xfrm>
            <a:off x="982570" y="2941866"/>
            <a:ext cx="3709352"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54" name="Google Shape;54;p17"/>
          <p:cNvCxnSpPr/>
          <p:nvPr/>
        </p:nvCxnSpPr>
        <p:spPr>
          <a:xfrm>
            <a:off x="982569" y="2477987"/>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55" name="Google Shape;55;p17" descr="Рисунок 720"/>
          <p:cNvPicPr preferRelativeResize="0"/>
          <p:nvPr/>
        </p:nvPicPr>
        <p:blipFill rotWithShape="1">
          <a:blip r:embed="rId2">
            <a:alphaModFix/>
          </a:blip>
          <a:srcRect l="54788" t="2981" r="38529" b="65080"/>
          <a:stretch/>
        </p:blipFill>
        <p:spPr>
          <a:xfrm>
            <a:off x="-181526" y="1866635"/>
            <a:ext cx="621794" cy="2944088"/>
          </a:xfrm>
          <a:prstGeom prst="rect">
            <a:avLst/>
          </a:prstGeom>
          <a:noFill/>
          <a:ln>
            <a:noFill/>
          </a:ln>
        </p:spPr>
      </p:pic>
      <p:sp>
        <p:nvSpPr>
          <p:cNvPr id="56" name="Google Shape;56;p17"/>
          <p:cNvSpPr txBox="1">
            <a:spLocks noGrp="1"/>
          </p:cNvSpPr>
          <p:nvPr>
            <p:ph type="body" idx="2"/>
          </p:nvPr>
        </p:nvSpPr>
        <p:spPr>
          <a:xfrm>
            <a:off x="6271264" y="462980"/>
            <a:ext cx="4797338" cy="2520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57" name="Google Shape;57;p17"/>
          <p:cNvSpPr txBox="1">
            <a:spLocks noGrp="1"/>
          </p:cNvSpPr>
          <p:nvPr>
            <p:ph type="body" idx="3"/>
          </p:nvPr>
        </p:nvSpPr>
        <p:spPr>
          <a:xfrm>
            <a:off x="6271264" y="3875019"/>
            <a:ext cx="4797338" cy="2520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23332"/>
              </a:buClr>
              <a:buSzPts val="2000"/>
              <a:buFont typeface="Arial"/>
              <a:buNone/>
              <a:defRPr sz="2000" b="0" i="0" u="none" strike="noStrike" cap="none">
                <a:solidFill>
                  <a:srgbClr val="323332"/>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58" name="Google Shape;58;p17"/>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Слайд №2.2 Разворот слева">
  <p:cSld name="1_Слайд №2.2 Разворот слева">
    <p:spTree>
      <p:nvGrpSpPr>
        <p:cNvPr id="1" name="Shape 59"/>
        <p:cNvGrpSpPr/>
        <p:nvPr/>
      </p:nvGrpSpPr>
      <p:grpSpPr>
        <a:xfrm>
          <a:off x="0" y="0"/>
          <a:ext cx="0" cy="0"/>
          <a:chOff x="0" y="0"/>
          <a:chExt cx="0" cy="0"/>
        </a:xfrm>
      </p:grpSpPr>
      <p:sp>
        <p:nvSpPr>
          <p:cNvPr id="60" name="Google Shape;60;p18"/>
          <p:cNvSpPr/>
          <p:nvPr/>
        </p:nvSpPr>
        <p:spPr>
          <a:xfrm>
            <a:off x="6638636" y="2062789"/>
            <a:ext cx="5553364" cy="3780000"/>
          </a:xfrm>
          <a:prstGeom prst="rect">
            <a:avLst/>
          </a:prstGeom>
          <a:solidFill>
            <a:srgbClr val="F5F6F6"/>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61" name="Google Shape;61;p18"/>
          <p:cNvSpPr txBox="1">
            <a:spLocks noGrp="1"/>
          </p:cNvSpPr>
          <p:nvPr>
            <p:ph type="body" idx="1"/>
          </p:nvPr>
        </p:nvSpPr>
        <p:spPr>
          <a:xfrm>
            <a:off x="982569" y="788619"/>
            <a:ext cx="9726295" cy="82391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62" name="Google Shape;62;p18"/>
          <p:cNvCxnSpPr/>
          <p:nvPr/>
        </p:nvCxnSpPr>
        <p:spPr>
          <a:xfrm>
            <a:off x="982569" y="324740"/>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63" name="Google Shape;63;p18" descr="Рисунок 720"/>
          <p:cNvPicPr preferRelativeResize="0"/>
          <p:nvPr/>
        </p:nvPicPr>
        <p:blipFill rotWithShape="1">
          <a:blip r:embed="rId2">
            <a:alphaModFix/>
          </a:blip>
          <a:srcRect l="54788" t="2981" r="38529" b="65080"/>
          <a:stretch/>
        </p:blipFill>
        <p:spPr>
          <a:xfrm>
            <a:off x="11570206" y="3913912"/>
            <a:ext cx="621794" cy="2944088"/>
          </a:xfrm>
          <a:prstGeom prst="rect">
            <a:avLst/>
          </a:prstGeom>
          <a:noFill/>
          <a:ln>
            <a:noFill/>
          </a:ln>
        </p:spPr>
      </p:pic>
      <p:sp>
        <p:nvSpPr>
          <p:cNvPr id="64" name="Google Shape;64;p18"/>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Слайд №1.1 Стандартный">
  <p:cSld name="2_Слайд №1.1 Стандартный">
    <p:spTree>
      <p:nvGrpSpPr>
        <p:cNvPr id="1" name="Shape 71"/>
        <p:cNvGrpSpPr/>
        <p:nvPr/>
      </p:nvGrpSpPr>
      <p:grpSpPr>
        <a:xfrm>
          <a:off x="0" y="0"/>
          <a:ext cx="0" cy="0"/>
          <a:chOff x="0" y="0"/>
          <a:chExt cx="0" cy="0"/>
        </a:xfrm>
      </p:grpSpPr>
      <p:sp>
        <p:nvSpPr>
          <p:cNvPr id="72" name="Google Shape;72;p20"/>
          <p:cNvSpPr/>
          <p:nvPr/>
        </p:nvSpPr>
        <p:spPr>
          <a:xfrm>
            <a:off x="6428933" y="0"/>
            <a:ext cx="5763067" cy="6856326"/>
          </a:xfrm>
          <a:prstGeom prst="rect">
            <a:avLst/>
          </a:prstGeom>
          <a:solidFill>
            <a:schemeClr val="accent1"/>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cxnSp>
        <p:nvCxnSpPr>
          <p:cNvPr id="73" name="Google Shape;73;p20"/>
          <p:cNvCxnSpPr/>
          <p:nvPr/>
        </p:nvCxnSpPr>
        <p:spPr>
          <a:xfrm>
            <a:off x="982569" y="2687597"/>
            <a:ext cx="1080000" cy="0"/>
          </a:xfrm>
          <a:prstGeom prst="straightConnector1">
            <a:avLst/>
          </a:prstGeom>
          <a:noFill/>
          <a:ln w="76200" cap="flat" cmpd="sng">
            <a:solidFill>
              <a:srgbClr val="FB2A38"/>
            </a:solidFill>
            <a:prstDash val="solid"/>
            <a:miter lim="800000"/>
            <a:headEnd type="none" w="sm" len="sm"/>
            <a:tailEnd type="none" w="sm" len="sm"/>
          </a:ln>
        </p:spPr>
      </p:cxnSp>
      <p:sp>
        <p:nvSpPr>
          <p:cNvPr id="74" name="Google Shape;74;p20"/>
          <p:cNvSpPr txBox="1">
            <a:spLocks noGrp="1"/>
          </p:cNvSpPr>
          <p:nvPr>
            <p:ph type="body" idx="1"/>
          </p:nvPr>
        </p:nvSpPr>
        <p:spPr>
          <a:xfrm>
            <a:off x="982569" y="3151476"/>
            <a:ext cx="4150540" cy="144130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pic>
        <p:nvPicPr>
          <p:cNvPr id="75" name="Google Shape;75;p20" descr="Рисунок 720"/>
          <p:cNvPicPr preferRelativeResize="0"/>
          <p:nvPr/>
        </p:nvPicPr>
        <p:blipFill rotWithShape="1">
          <a:blip r:embed="rId2">
            <a:alphaModFix/>
          </a:blip>
          <a:srcRect l="54787" t="15578" r="34192" b="73299"/>
          <a:stretch/>
        </p:blipFill>
        <p:spPr>
          <a:xfrm rot="5400000">
            <a:off x="0" y="0"/>
            <a:ext cx="872836" cy="872836"/>
          </a:xfrm>
          <a:prstGeom prst="rect">
            <a:avLst/>
          </a:prstGeom>
          <a:noFill/>
          <a:ln>
            <a:noFill/>
          </a:ln>
        </p:spPr>
      </p:pic>
      <p:sp>
        <p:nvSpPr>
          <p:cNvPr id="76" name="Google Shape;76;p20"/>
          <p:cNvSpPr txBox="1">
            <a:spLocks noGrp="1"/>
          </p:cNvSpPr>
          <p:nvPr>
            <p:ph type="body" idx="2"/>
          </p:nvPr>
        </p:nvSpPr>
        <p:spPr>
          <a:xfrm>
            <a:off x="7052579" y="1967597"/>
            <a:ext cx="1721566"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7" name="Google Shape;77;p20"/>
          <p:cNvSpPr txBox="1">
            <a:spLocks noGrp="1"/>
          </p:cNvSpPr>
          <p:nvPr>
            <p:ph type="body" idx="3"/>
          </p:nvPr>
        </p:nvSpPr>
        <p:spPr>
          <a:xfrm>
            <a:off x="7086072" y="2944594"/>
            <a:ext cx="4439940" cy="5428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8" name="Google Shape;78;p20"/>
          <p:cNvSpPr txBox="1">
            <a:spLocks noGrp="1"/>
          </p:cNvSpPr>
          <p:nvPr>
            <p:ph type="body" idx="4"/>
          </p:nvPr>
        </p:nvSpPr>
        <p:spPr>
          <a:xfrm>
            <a:off x="9059449" y="1967597"/>
            <a:ext cx="2466563" cy="72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79" name="Google Shape;79;p20"/>
          <p:cNvSpPr txBox="1">
            <a:spLocks noGrp="1"/>
          </p:cNvSpPr>
          <p:nvPr>
            <p:ph type="body" idx="5"/>
          </p:nvPr>
        </p:nvSpPr>
        <p:spPr>
          <a:xfrm>
            <a:off x="7052578" y="3704253"/>
            <a:ext cx="4602519" cy="1900154"/>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1000"/>
              </a:spcBef>
              <a:spcAft>
                <a:spcPts val="0"/>
              </a:spcAft>
              <a:buClr>
                <a:schemeClr val="lt1"/>
              </a:buClr>
              <a:buSzPts val="1800"/>
              <a:buFont typeface="Noto Sans Symbols"/>
              <a:buChar char="▪"/>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0" name="Google Shape;80;p20"/>
          <p:cNvSpPr/>
          <p:nvPr/>
        </p:nvSpPr>
        <p:spPr>
          <a:xfrm>
            <a:off x="982568" y="4884407"/>
            <a:ext cx="4150539" cy="468000"/>
          </a:xfrm>
          <a:prstGeom prst="snip2SameRect">
            <a:avLst>
              <a:gd name="adj1" fmla="val 18846"/>
              <a:gd name="adj2" fmla="val 19946"/>
            </a:avLst>
          </a:prstGeom>
          <a:solidFill>
            <a:schemeClr val="accent1"/>
          </a:solid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323332"/>
              </a:buClr>
              <a:buSzPts val="1800"/>
              <a:buFont typeface="Proxima Nova"/>
              <a:buNone/>
            </a:pPr>
            <a:endParaRPr sz="1800" b="1" i="0" u="none" strike="noStrike" cap="none">
              <a:solidFill>
                <a:srgbClr val="323332"/>
              </a:solidFill>
              <a:latin typeface="Proxima Nova"/>
              <a:ea typeface="Proxima Nova"/>
              <a:cs typeface="Proxima Nova"/>
              <a:sym typeface="Proxima Nova"/>
            </a:endParaRPr>
          </a:p>
        </p:txBody>
      </p:sp>
      <p:sp>
        <p:nvSpPr>
          <p:cNvPr id="81" name="Google Shape;81;p20"/>
          <p:cNvSpPr txBox="1">
            <a:spLocks noGrp="1"/>
          </p:cNvSpPr>
          <p:nvPr>
            <p:ph type="body" idx="6"/>
          </p:nvPr>
        </p:nvSpPr>
        <p:spPr>
          <a:xfrm>
            <a:off x="982569" y="4902407"/>
            <a:ext cx="4150540" cy="432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sp>
        <p:nvSpPr>
          <p:cNvPr id="82" name="Google Shape;82;p2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Слайд №2.2 Разворот слева">
  <p:cSld name="3_Слайд №2.2 Разворот слева">
    <p:bg>
      <p:bgPr>
        <a:solidFill>
          <a:srgbClr val="F5F6F6"/>
        </a:solid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body" idx="1"/>
          </p:nvPr>
        </p:nvSpPr>
        <p:spPr>
          <a:xfrm>
            <a:off x="994677" y="3062982"/>
            <a:ext cx="4274127" cy="10800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000000"/>
              </a:buClr>
              <a:buSzPts val="3200"/>
              <a:buFont typeface="Arial"/>
              <a:buChar char="•"/>
              <a:defRPr sz="3200" b="1" i="0" u="none" strike="noStrike" cap="none">
                <a:solidFill>
                  <a:srgbClr val="000000"/>
                </a:solidFill>
                <a:latin typeface="Proxima Nova"/>
                <a:ea typeface="Proxima Nova"/>
                <a:cs typeface="Proxima Nova"/>
                <a:sym typeface="Proxima Nova"/>
              </a:defRPr>
            </a:lvl1pPr>
            <a:lvl2pPr marL="914400" marR="0" lvl="1"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2pPr>
            <a:lvl3pPr marL="1371600" marR="0" lvl="2"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3pPr>
            <a:lvl4pPr marL="1828800" marR="0" lvl="3"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4pPr>
            <a:lvl5pPr marL="2286000" marR="0" lvl="4"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5pPr>
            <a:lvl6pPr marL="2743200" marR="0" lvl="5"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6pPr>
            <a:lvl7pPr marL="3200400" marR="0" lvl="6"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7pPr>
            <a:lvl8pPr marL="3657600" marR="0" lvl="7"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8pPr>
            <a:lvl9pPr marL="4114800" marR="0" lvl="8" indent="-406400" algn="l" rtl="0">
              <a:lnSpc>
                <a:spcPct val="90000"/>
              </a:lnSpc>
              <a:spcBef>
                <a:spcPts val="1000"/>
              </a:spcBef>
              <a:spcAft>
                <a:spcPts val="0"/>
              </a:spcAft>
              <a:buClr>
                <a:srgbClr val="323332"/>
              </a:buClr>
              <a:buSzPts val="2800"/>
              <a:buFont typeface="Arial"/>
              <a:buChar char="•"/>
              <a:defRPr sz="2800" b="0" i="0" u="none" strike="noStrike" cap="none">
                <a:solidFill>
                  <a:srgbClr val="323332"/>
                </a:solidFill>
                <a:latin typeface="Proxima Nova"/>
                <a:ea typeface="Proxima Nova"/>
                <a:cs typeface="Proxima Nova"/>
                <a:sym typeface="Proxima Nova"/>
              </a:defRPr>
            </a:lvl9pPr>
          </a:lstStyle>
          <a:p>
            <a:endParaRPr/>
          </a:p>
        </p:txBody>
      </p:sp>
      <p:cxnSp>
        <p:nvCxnSpPr>
          <p:cNvPr id="85" name="Google Shape;85;p21"/>
          <p:cNvCxnSpPr/>
          <p:nvPr/>
        </p:nvCxnSpPr>
        <p:spPr>
          <a:xfrm>
            <a:off x="994677" y="2599104"/>
            <a:ext cx="1080000" cy="0"/>
          </a:xfrm>
          <a:prstGeom prst="straightConnector1">
            <a:avLst/>
          </a:prstGeom>
          <a:noFill/>
          <a:ln w="76200" cap="flat" cmpd="sng">
            <a:solidFill>
              <a:srgbClr val="FB2A38"/>
            </a:solidFill>
            <a:prstDash val="solid"/>
            <a:miter lim="800000"/>
            <a:headEnd type="none" w="sm" len="sm"/>
            <a:tailEnd type="none" w="sm" len="sm"/>
          </a:ln>
        </p:spPr>
      </p:cxnSp>
      <p:pic>
        <p:nvPicPr>
          <p:cNvPr id="86" name="Google Shape;86;p21" descr="Рисунок 720"/>
          <p:cNvPicPr preferRelativeResize="0"/>
          <p:nvPr/>
        </p:nvPicPr>
        <p:blipFill rotWithShape="1">
          <a:blip r:embed="rId2">
            <a:alphaModFix/>
          </a:blip>
          <a:srcRect l="45143" t="5844" r="38530" b="77678"/>
          <a:stretch/>
        </p:blipFill>
        <p:spPr>
          <a:xfrm rot="5400000">
            <a:off x="10672896" y="5338896"/>
            <a:ext cx="1519104" cy="1519104"/>
          </a:xfrm>
          <a:prstGeom prst="rect">
            <a:avLst/>
          </a:prstGeom>
          <a:noFill/>
          <a:ln>
            <a:noFill/>
          </a:ln>
        </p:spPr>
      </p:pic>
      <p:sp>
        <p:nvSpPr>
          <p:cNvPr id="87" name="Google Shape;87;p21"/>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pic>
        <p:nvPicPr>
          <p:cNvPr id="88" name="Google Shape;88;p21"/>
          <p:cNvPicPr preferRelativeResize="0"/>
          <p:nvPr/>
        </p:nvPicPr>
        <p:blipFill rotWithShape="1">
          <a:blip r:embed="rId3">
            <a:alphaModFix/>
          </a:blip>
          <a:srcRect/>
          <a:stretch/>
        </p:blipFill>
        <p:spPr>
          <a:xfrm>
            <a:off x="215858" y="1126409"/>
            <a:ext cx="6837007" cy="593941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Титульный лист">
  <p:cSld name="1_Титульный лист">
    <p:bg>
      <p:bgPr>
        <a:solidFill>
          <a:srgbClr val="F5F6F6"/>
        </a:solidFill>
        <a:effectLst/>
      </p:bgPr>
    </p:bg>
    <p:spTree>
      <p:nvGrpSpPr>
        <p:cNvPr id="1" name="Shape 89"/>
        <p:cNvGrpSpPr/>
        <p:nvPr/>
      </p:nvGrpSpPr>
      <p:grpSpPr>
        <a:xfrm>
          <a:off x="0" y="0"/>
          <a:ext cx="0" cy="0"/>
          <a:chOff x="0" y="0"/>
          <a:chExt cx="0" cy="0"/>
        </a:xfrm>
      </p:grpSpPr>
      <p:pic>
        <p:nvPicPr>
          <p:cNvPr id="90" name="Google Shape;90;p22"/>
          <p:cNvPicPr preferRelativeResize="0"/>
          <p:nvPr/>
        </p:nvPicPr>
        <p:blipFill rotWithShape="1">
          <a:blip r:embed="rId2">
            <a:alphaModFix/>
          </a:blip>
          <a:srcRect/>
          <a:stretch/>
        </p:blipFill>
        <p:spPr>
          <a:xfrm>
            <a:off x="6330050" y="1034349"/>
            <a:ext cx="7703507" cy="6858000"/>
          </a:xfrm>
          <a:prstGeom prst="rect">
            <a:avLst/>
          </a:prstGeom>
          <a:noFill/>
          <a:ln>
            <a:noFill/>
          </a:ln>
        </p:spPr>
      </p:pic>
      <p:pic>
        <p:nvPicPr>
          <p:cNvPr id="91" name="Google Shape;91;p22" descr="Рисунок 720"/>
          <p:cNvPicPr preferRelativeResize="0"/>
          <p:nvPr/>
        </p:nvPicPr>
        <p:blipFill rotWithShape="1">
          <a:blip r:embed="rId3">
            <a:alphaModFix/>
          </a:blip>
          <a:srcRect l="54788" t="2981" r="38529" b="65080"/>
          <a:stretch/>
        </p:blipFill>
        <p:spPr>
          <a:xfrm rot="10800000">
            <a:off x="-280867" y="3102803"/>
            <a:ext cx="921952" cy="4365282"/>
          </a:xfrm>
          <a:prstGeom prst="rect">
            <a:avLst/>
          </a:prstGeom>
          <a:noFill/>
          <a:ln>
            <a:noFill/>
          </a:ln>
        </p:spPr>
      </p:pic>
      <p:grpSp>
        <p:nvGrpSpPr>
          <p:cNvPr id="92" name="Google Shape;92;p22"/>
          <p:cNvGrpSpPr/>
          <p:nvPr/>
        </p:nvGrpSpPr>
        <p:grpSpPr>
          <a:xfrm rot="5400000">
            <a:off x="5183375" y="7380108"/>
            <a:ext cx="947872" cy="1802676"/>
            <a:chOff x="-20056" y="0"/>
            <a:chExt cx="947872" cy="1802676"/>
          </a:xfrm>
        </p:grpSpPr>
        <p:grpSp>
          <p:nvGrpSpPr>
            <p:cNvPr id="93" name="Google Shape;93;p22"/>
            <p:cNvGrpSpPr/>
            <p:nvPr/>
          </p:nvGrpSpPr>
          <p:grpSpPr>
            <a:xfrm>
              <a:off x="-20056" y="0"/>
              <a:ext cx="934913" cy="914400"/>
              <a:chOff x="12069729" y="-1340127"/>
              <a:chExt cx="934913" cy="914400"/>
            </a:xfrm>
          </p:grpSpPr>
          <p:cxnSp>
            <p:nvCxnSpPr>
              <p:cNvPr id="94" name="Google Shape;94;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95" name="Google Shape;95;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6" name="Google Shape;96;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97" name="Google Shape;97;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98" name="Google Shape;98;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99" name="Google Shape;99;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nvGrpSpPr>
            <p:cNvPr id="100" name="Google Shape;100;p22"/>
            <p:cNvGrpSpPr/>
            <p:nvPr/>
          </p:nvGrpSpPr>
          <p:grpSpPr>
            <a:xfrm>
              <a:off x="-7097" y="888276"/>
              <a:ext cx="934913" cy="914400"/>
              <a:chOff x="12069729" y="-1340127"/>
              <a:chExt cx="934913" cy="914400"/>
            </a:xfrm>
          </p:grpSpPr>
          <p:cxnSp>
            <p:nvCxnSpPr>
              <p:cNvPr id="101" name="Google Shape;101;p22"/>
              <p:cNvCxnSpPr/>
              <p:nvPr/>
            </p:nvCxnSpPr>
            <p:spPr>
              <a:xfrm flipH="1">
                <a:off x="12069729" y="-1340127"/>
                <a:ext cx="169677" cy="169677"/>
              </a:xfrm>
              <a:prstGeom prst="straightConnector1">
                <a:avLst/>
              </a:prstGeom>
              <a:noFill/>
              <a:ln w="12700" cap="flat" cmpd="sng">
                <a:solidFill>
                  <a:srgbClr val="D8D8D8"/>
                </a:solidFill>
                <a:prstDash val="solid"/>
                <a:miter lim="800000"/>
                <a:headEnd type="none" w="sm" len="sm"/>
                <a:tailEnd type="none" w="sm" len="sm"/>
              </a:ln>
            </p:spPr>
          </p:cxnSp>
          <p:cxnSp>
            <p:nvCxnSpPr>
              <p:cNvPr id="102" name="Google Shape;102;p22"/>
              <p:cNvCxnSpPr/>
              <p:nvPr/>
            </p:nvCxnSpPr>
            <p:spPr>
              <a:xfrm flipH="1">
                <a:off x="12069729" y="-1340127"/>
                <a:ext cx="47015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3" name="Google Shape;103;p22"/>
              <p:cNvCxnSpPr/>
              <p:nvPr/>
            </p:nvCxnSpPr>
            <p:spPr>
              <a:xfrm flipH="1">
                <a:off x="12082687" y="-1340127"/>
                <a:ext cx="757681" cy="757681"/>
              </a:xfrm>
              <a:prstGeom prst="straightConnector1">
                <a:avLst/>
              </a:prstGeom>
              <a:noFill/>
              <a:ln w="12700" cap="flat" cmpd="sng">
                <a:solidFill>
                  <a:srgbClr val="D8D8D8"/>
                </a:solidFill>
                <a:prstDash val="solid"/>
                <a:miter lim="800000"/>
                <a:headEnd type="none" w="sm" len="sm"/>
                <a:tailEnd type="none" w="sm" len="sm"/>
              </a:ln>
            </p:spPr>
          </p:cxnSp>
          <p:cxnSp>
            <p:nvCxnSpPr>
              <p:cNvPr id="104" name="Google Shape;104;p22"/>
              <p:cNvCxnSpPr/>
              <p:nvPr/>
            </p:nvCxnSpPr>
            <p:spPr>
              <a:xfrm flipH="1">
                <a:off x="12226449" y="-1183407"/>
                <a:ext cx="757680" cy="757680"/>
              </a:xfrm>
              <a:prstGeom prst="straightConnector1">
                <a:avLst/>
              </a:prstGeom>
              <a:noFill/>
              <a:ln w="12700" cap="flat" cmpd="sng">
                <a:solidFill>
                  <a:srgbClr val="D8D8D8"/>
                </a:solidFill>
                <a:prstDash val="solid"/>
                <a:miter lim="800000"/>
                <a:headEnd type="none" w="sm" len="sm"/>
                <a:tailEnd type="none" w="sm" len="sm"/>
              </a:ln>
            </p:spPr>
          </p:cxnSp>
          <p:cxnSp>
            <p:nvCxnSpPr>
              <p:cNvPr id="105" name="Google Shape;105;p22"/>
              <p:cNvCxnSpPr/>
              <p:nvPr/>
            </p:nvCxnSpPr>
            <p:spPr>
              <a:xfrm flipH="1">
                <a:off x="12526931" y="-882927"/>
                <a:ext cx="457198" cy="457200"/>
              </a:xfrm>
              <a:prstGeom prst="straightConnector1">
                <a:avLst/>
              </a:prstGeom>
              <a:noFill/>
              <a:ln w="12700" cap="flat" cmpd="sng">
                <a:solidFill>
                  <a:srgbClr val="D8D8D8"/>
                </a:solidFill>
                <a:prstDash val="solid"/>
                <a:miter lim="800000"/>
                <a:headEnd type="none" w="sm" len="sm"/>
                <a:tailEnd type="none" w="sm" len="sm"/>
              </a:ln>
            </p:spPr>
          </p:cxnSp>
          <p:cxnSp>
            <p:nvCxnSpPr>
              <p:cNvPr id="106" name="Google Shape;106;p22"/>
              <p:cNvCxnSpPr/>
              <p:nvPr/>
            </p:nvCxnSpPr>
            <p:spPr>
              <a:xfrm flipH="1">
                <a:off x="12827410" y="-602959"/>
                <a:ext cx="177232" cy="177232"/>
              </a:xfrm>
              <a:prstGeom prst="straightConnector1">
                <a:avLst/>
              </a:prstGeom>
              <a:noFill/>
              <a:ln w="12700" cap="flat" cmpd="sng">
                <a:solidFill>
                  <a:srgbClr val="D8D8D8"/>
                </a:solidFill>
                <a:prstDash val="solid"/>
                <a:miter lim="800000"/>
                <a:headEnd type="none" w="sm" len="sm"/>
                <a:tailEnd type="none" w="sm" len="sm"/>
              </a:ln>
            </p:spPr>
          </p:cxnSp>
        </p:grpSp>
      </p:grpSp>
      <p:sp>
        <p:nvSpPr>
          <p:cNvPr id="107" name="Google Shape;107;p22"/>
          <p:cNvSpPr txBox="1"/>
          <p:nvPr/>
        </p:nvSpPr>
        <p:spPr>
          <a:xfrm>
            <a:off x="817872" y="2922101"/>
            <a:ext cx="4473661" cy="7576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СПАСИБО</a:t>
            </a:r>
            <a:endParaRPr/>
          </a:p>
        </p:txBody>
      </p:sp>
      <p:sp>
        <p:nvSpPr>
          <p:cNvPr id="108" name="Google Shape;108;p22"/>
          <p:cNvSpPr txBox="1"/>
          <p:nvPr/>
        </p:nvSpPr>
        <p:spPr>
          <a:xfrm>
            <a:off x="830483" y="3685902"/>
            <a:ext cx="5984655" cy="17692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ru-RU" sz="5400" b="1" i="0" u="none" strike="noStrike" cap="none">
                <a:solidFill>
                  <a:srgbClr val="000000"/>
                </a:solidFill>
                <a:latin typeface="Proxima Nova"/>
                <a:ea typeface="Proxima Nova"/>
                <a:cs typeface="Proxima Nova"/>
                <a:sym typeface="Proxima Nova"/>
              </a:rPr>
              <a:t>ЗА ВНИМАНИЕ</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lvl1pPr marL="0" marR="0" lvl="0"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1pPr>
            <a:lvl2pPr marL="0" marR="0" lvl="1"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2pPr>
            <a:lvl3pPr marL="0" marR="0" lvl="2"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3pPr>
            <a:lvl4pPr marL="0" marR="0" lvl="3"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4pPr>
            <a:lvl5pPr marL="0" marR="0" lvl="4"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5pPr>
            <a:lvl6pPr marL="0" marR="0" lvl="5"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6pPr>
            <a:lvl7pPr marL="0" marR="0" lvl="6"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7pPr>
            <a:lvl8pPr marL="0" marR="0" lvl="7"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8pPr>
            <a:lvl9pPr marL="0" marR="0" lvl="8" indent="0" algn="l" rtl="0">
              <a:lnSpc>
                <a:spcPct val="90000"/>
              </a:lnSpc>
              <a:spcBef>
                <a:spcPts val="0"/>
              </a:spcBef>
              <a:spcAft>
                <a:spcPts val="0"/>
              </a:spcAft>
              <a:buClr>
                <a:srgbClr val="F5F6F6"/>
              </a:buClr>
              <a:buSzPts val="4800"/>
              <a:buFont typeface="Arial"/>
              <a:buNone/>
              <a:defRPr sz="4800" b="1" i="0" u="none" strike="noStrike" cap="none">
                <a:solidFill>
                  <a:srgbClr val="F5F6F6"/>
                </a:solidFill>
                <a:latin typeface="Proxima Nova"/>
                <a:ea typeface="Proxima Nova"/>
                <a:cs typeface="Proxima Nova"/>
                <a:sym typeface="Proxima Nova"/>
              </a:defRPr>
            </a:lvl9pPr>
          </a:lstStyle>
          <a:p>
            <a:pPr marL="0" lvl="0" indent="0" algn="l" rtl="0">
              <a:spcBef>
                <a:spcPts val="0"/>
              </a:spcBef>
              <a:spcAft>
                <a:spcPts val="0"/>
              </a:spcAft>
              <a:buNone/>
            </a:pPr>
            <a:r>
              <a:rPr lang="ru-RU"/>
              <a:t>#0</a:t>
            </a: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github.com/tarantool/sysprog/blob/master/lecture_examples/10_users/2_not_existing_chown.sh"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3_group.sh"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3_group.sh"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3_group.sh"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3_group.sh" TargetMode="External"/><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3_group.sh"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3_group.sh"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github.com/tarantool/sysprog/blob/master/lecture_examples/10_users/5_seteuid.c" TargetMode="External"/><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github.com/tarantool/sysprog/blob/master/lecture_examples/10_users/5_seteuid.c" TargetMode="External"/><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github.com/tarantool/sysprog/blob/master/lecture_examples/10_users/5_seteuid.c" TargetMode="External"/><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github.com/tarantool/sysprog/blob/master/lecture_examples/10_users/5_seteuid.c" TargetMode="External"/><Relationship Id="rId7"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github.com/tarantool/sysprog/blob/master/lecture_examples/10_users/5_seteuid.c" TargetMode="External"/><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5_seteuid.c" TargetMode="External"/><Relationship Id="rId7"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github.com/tarantool/sysprog/blob/master/lecture_examples/10_users/5_seteuid.c" TargetMode="External"/><Relationship Id="rId7"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hyperlink" Target="https://github.com/tarantool/sysprog/blob/master/lecture_examples/10_users/6_access_mask.c"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7_umask.c"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hyperlink" Target="https://github.com/tarantool/sysprog/blob/master/lecture_examples/10_users/8_pgrp.c"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9_client.c"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9_client.c"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9_client.c" TargetMode="External"/><Relationship Id="rId7"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github.com/tarantool/sysprog/blob/master/lecture_examples/10_users/9_client.c" TargetMode="External"/><Relationship Id="rId7"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tarantool/sysprog/blob/master/lecture_examples/10_users/9_client.c"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s://github.com/tarantool/sysprog/blob/master/lecture_examples/10_users/1_useradd.sh"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hyperlink" Target="https://github.com/tarantool/sysprog/blob/master/lecture_examples/10_users/1_useradd.sh"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cabc1c5b11_0_0"/>
          <p:cNvSpPr txBox="1">
            <a:spLocks noGrp="1"/>
          </p:cNvSpPr>
          <p:nvPr>
            <p:ph type="body" idx="1"/>
          </p:nvPr>
        </p:nvSpPr>
        <p:spPr>
          <a:xfrm>
            <a:off x="1715701" y="5822740"/>
            <a:ext cx="5799600" cy="332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1800"/>
              <a:buNone/>
            </a:pPr>
            <a:r>
              <a:rPr lang="ru-RU" dirty="0"/>
              <a:t>Кирилл Юхин</a:t>
            </a:r>
            <a:endParaRPr dirty="0"/>
          </a:p>
        </p:txBody>
      </p:sp>
      <p:sp>
        <p:nvSpPr>
          <p:cNvPr id="434" name="Google Shape;434;gcabc1c5b11_0_0"/>
          <p:cNvSpPr txBox="1">
            <a:spLocks noGrp="1"/>
          </p:cNvSpPr>
          <p:nvPr>
            <p:ph type="body" idx="2"/>
          </p:nvPr>
        </p:nvSpPr>
        <p:spPr>
          <a:xfrm>
            <a:off x="1715700" y="2515475"/>
            <a:ext cx="6172500" cy="279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4400"/>
              <a:buNone/>
            </a:pPr>
            <a:r>
              <a:rPr lang="ru-RU" dirty="0"/>
              <a:t>Системное программирование</a:t>
            </a:r>
            <a:endParaRPr dirty="0"/>
          </a:p>
          <a:p>
            <a:pPr marL="0" lvl="0" indent="0">
              <a:lnSpc>
                <a:spcPct val="115000"/>
              </a:lnSpc>
              <a:spcBef>
                <a:spcPts val="1200"/>
              </a:spcBef>
              <a:spcAft>
                <a:spcPts val="1200"/>
              </a:spcAft>
            </a:pPr>
            <a:r>
              <a:rPr lang="ru-RU" sz="2200" dirty="0"/>
              <a:t>Пользователи и группы. Вход в систему. </a:t>
            </a:r>
            <a:r>
              <a:rPr lang="ru-RU" sz="2200" dirty="0" err="1"/>
              <a:t>Real</a:t>
            </a:r>
            <a:r>
              <a:rPr lang="ru-RU" sz="2200" dirty="0"/>
              <a:t> </a:t>
            </a:r>
            <a:r>
              <a:rPr lang="ru-RU" sz="2200" dirty="0" err="1"/>
              <a:t>and</a:t>
            </a:r>
            <a:r>
              <a:rPr lang="ru-RU" sz="2200" dirty="0"/>
              <a:t> </a:t>
            </a:r>
            <a:r>
              <a:rPr lang="ru-RU" sz="2200" dirty="0" err="1"/>
              <a:t>effective</a:t>
            </a:r>
            <a:r>
              <a:rPr lang="ru-RU" sz="2200" dirty="0"/>
              <a:t> </a:t>
            </a:r>
            <a:r>
              <a:rPr lang="ru-RU" sz="2200" dirty="0" err="1"/>
              <a:t>user</a:t>
            </a:r>
            <a:r>
              <a:rPr lang="ru-RU" sz="2200" dirty="0"/>
              <a:t>. Права доступа у процессов, файлов. Сессии. Демонизация процесса.</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a:t>
            </a:r>
            <a:r>
              <a:rPr lang="en-US" b="0" dirty="0">
                <a:latin typeface="+mj-lt"/>
              </a:rPr>
              <a:t>3</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10</a:t>
            </a:fld>
            <a:endParaRPr/>
          </a:p>
        </p:txBody>
      </p:sp>
      <p:pic>
        <p:nvPicPr>
          <p:cNvPr id="8" name="Picture 7">
            <a:extLst>
              <a:ext uri="{FF2B5EF4-FFF2-40B4-BE49-F238E27FC236}">
                <a16:creationId xmlns:a16="http://schemas.microsoft.com/office/drawing/2014/main" id="{46C0959A-EB55-450F-AEE1-2EEE81D077DB}"/>
              </a:ext>
            </a:extLst>
          </p:cNvPr>
          <p:cNvPicPr>
            <a:picLocks noChangeAspect="1"/>
          </p:cNvPicPr>
          <p:nvPr/>
        </p:nvPicPr>
        <p:blipFill>
          <a:blip r:embed="rId3"/>
          <a:stretch>
            <a:fillRect/>
          </a:stretch>
        </p:blipFill>
        <p:spPr>
          <a:xfrm>
            <a:off x="665355" y="1612532"/>
            <a:ext cx="6878445" cy="4268661"/>
          </a:xfrm>
          <a:prstGeom prst="rect">
            <a:avLst/>
          </a:prstGeom>
        </p:spPr>
      </p:pic>
    </p:spTree>
    <p:extLst>
      <p:ext uri="{BB962C8B-B14F-4D97-AF65-F5344CB8AC3E}">
        <p14:creationId xmlns:p14="http://schemas.microsoft.com/office/powerpoint/2010/main" val="342484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a:t>
            </a:r>
            <a:r>
              <a:rPr lang="en-US" b="0" dirty="0">
                <a:latin typeface="+mj-lt"/>
              </a:rPr>
              <a:t>4</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11</a:t>
            </a:fld>
            <a:endParaRPr/>
          </a:p>
        </p:txBody>
      </p:sp>
      <p:pic>
        <p:nvPicPr>
          <p:cNvPr id="2" name="Picture 1">
            <a:extLst>
              <a:ext uri="{FF2B5EF4-FFF2-40B4-BE49-F238E27FC236}">
                <a16:creationId xmlns:a16="http://schemas.microsoft.com/office/drawing/2014/main" id="{A088FCC8-DC75-4E5A-AD88-2DC80A8C4E05}"/>
              </a:ext>
            </a:extLst>
          </p:cNvPr>
          <p:cNvPicPr>
            <a:picLocks noChangeAspect="1"/>
          </p:cNvPicPr>
          <p:nvPr/>
        </p:nvPicPr>
        <p:blipFill>
          <a:blip r:embed="rId3"/>
          <a:stretch>
            <a:fillRect/>
          </a:stretch>
        </p:blipFill>
        <p:spPr>
          <a:xfrm>
            <a:off x="982569" y="1693426"/>
            <a:ext cx="5840701" cy="4081346"/>
          </a:xfrm>
          <a:prstGeom prst="rect">
            <a:avLst/>
          </a:prstGeom>
        </p:spPr>
      </p:pic>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2980303" cy="307777"/>
          </a:xfrm>
          <a:prstGeom prst="rect">
            <a:avLst/>
          </a:prstGeom>
          <a:noFill/>
        </p:spPr>
        <p:txBody>
          <a:bodyPr wrap="none" rtlCol="0">
            <a:spAutoFit/>
          </a:bodyPr>
          <a:lstStyle/>
          <a:p>
            <a:r>
              <a:rPr lang="ru-RU" dirty="0">
                <a:hlinkClick r:id="rId4"/>
              </a:rPr>
              <a:t>10_</a:t>
            </a:r>
            <a:r>
              <a:rPr lang="en-US" dirty="0">
                <a:hlinkClick r:id="rId4"/>
              </a:rPr>
              <a:t>users/2_not_existing_chown.sh</a:t>
            </a:r>
            <a:endParaRPr lang="ru-RU" dirty="0"/>
          </a:p>
        </p:txBody>
      </p:sp>
    </p:spTree>
    <p:extLst>
      <p:ext uri="{BB962C8B-B14F-4D97-AF65-F5344CB8AC3E}">
        <p14:creationId xmlns:p14="http://schemas.microsoft.com/office/powerpoint/2010/main" val="218717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a:t>
            </a:r>
            <a:r>
              <a:rPr lang="en-US" b="0" dirty="0">
                <a:latin typeface="+mj-lt"/>
              </a:rPr>
              <a:t>5</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12</a:t>
            </a:fld>
            <a:endParaRPr/>
          </a:p>
        </p:txBody>
      </p:sp>
      <p:pic>
        <p:nvPicPr>
          <p:cNvPr id="3" name="Picture 2">
            <a:extLst>
              <a:ext uri="{FF2B5EF4-FFF2-40B4-BE49-F238E27FC236}">
                <a16:creationId xmlns:a16="http://schemas.microsoft.com/office/drawing/2014/main" id="{78E2582F-B117-49A5-9B48-D53A75097880}"/>
              </a:ext>
            </a:extLst>
          </p:cNvPr>
          <p:cNvPicPr>
            <a:picLocks noChangeAspect="1"/>
          </p:cNvPicPr>
          <p:nvPr/>
        </p:nvPicPr>
        <p:blipFill>
          <a:blip r:embed="rId3"/>
          <a:stretch>
            <a:fillRect/>
          </a:stretch>
        </p:blipFill>
        <p:spPr>
          <a:xfrm>
            <a:off x="2013442" y="1543420"/>
            <a:ext cx="4082558" cy="4714619"/>
          </a:xfrm>
          <a:prstGeom prst="rect">
            <a:avLst/>
          </a:prstGeom>
        </p:spPr>
      </p:pic>
    </p:spTree>
    <p:extLst>
      <p:ext uri="{BB962C8B-B14F-4D97-AF65-F5344CB8AC3E}">
        <p14:creationId xmlns:p14="http://schemas.microsoft.com/office/powerpoint/2010/main" val="1968475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a:t>
            </a:r>
            <a:r>
              <a:rPr lang="en-US" b="0" dirty="0">
                <a:latin typeface="+mj-lt"/>
              </a:rPr>
              <a:t>6</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13</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864613" cy="307777"/>
          </a:xfrm>
          <a:prstGeom prst="rect">
            <a:avLst/>
          </a:prstGeom>
          <a:noFill/>
        </p:spPr>
        <p:txBody>
          <a:bodyPr wrap="none" rtlCol="0">
            <a:spAutoFit/>
          </a:bodyPr>
          <a:lstStyle/>
          <a:p>
            <a:r>
              <a:rPr lang="ru-RU" dirty="0">
                <a:hlinkClick r:id="rId3"/>
              </a:rPr>
              <a:t>10_</a:t>
            </a:r>
            <a:r>
              <a:rPr lang="en-US" dirty="0">
                <a:hlinkClick r:id="rId3"/>
              </a:rPr>
              <a:t>users/3_group.sh</a:t>
            </a:r>
            <a:endParaRPr lang="ru-RU" dirty="0"/>
          </a:p>
        </p:txBody>
      </p:sp>
      <p:pic>
        <p:nvPicPr>
          <p:cNvPr id="2" name="Picture 1">
            <a:extLst>
              <a:ext uri="{FF2B5EF4-FFF2-40B4-BE49-F238E27FC236}">
                <a16:creationId xmlns:a16="http://schemas.microsoft.com/office/drawing/2014/main" id="{E32C865D-0F1F-459E-9664-102DB8591106}"/>
              </a:ext>
            </a:extLst>
          </p:cNvPr>
          <p:cNvPicPr>
            <a:picLocks noChangeAspect="1"/>
          </p:cNvPicPr>
          <p:nvPr/>
        </p:nvPicPr>
        <p:blipFill>
          <a:blip r:embed="rId4"/>
          <a:stretch>
            <a:fillRect/>
          </a:stretch>
        </p:blipFill>
        <p:spPr>
          <a:xfrm>
            <a:off x="982569" y="1408538"/>
            <a:ext cx="3048597" cy="1030927"/>
          </a:xfrm>
          <a:prstGeom prst="rect">
            <a:avLst/>
          </a:prstGeom>
        </p:spPr>
      </p:pic>
    </p:spTree>
    <p:extLst>
      <p:ext uri="{BB962C8B-B14F-4D97-AF65-F5344CB8AC3E}">
        <p14:creationId xmlns:p14="http://schemas.microsoft.com/office/powerpoint/2010/main" val="38434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a:t>
            </a:r>
            <a:r>
              <a:rPr lang="en-US" b="0" dirty="0">
                <a:latin typeface="+mj-lt"/>
              </a:rPr>
              <a:t>6</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14</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864613" cy="307777"/>
          </a:xfrm>
          <a:prstGeom prst="rect">
            <a:avLst/>
          </a:prstGeom>
          <a:noFill/>
        </p:spPr>
        <p:txBody>
          <a:bodyPr wrap="none" rtlCol="0">
            <a:spAutoFit/>
          </a:bodyPr>
          <a:lstStyle/>
          <a:p>
            <a:r>
              <a:rPr lang="ru-RU" dirty="0">
                <a:hlinkClick r:id="rId3"/>
              </a:rPr>
              <a:t>10_</a:t>
            </a:r>
            <a:r>
              <a:rPr lang="en-US" dirty="0">
                <a:hlinkClick r:id="rId3"/>
              </a:rPr>
              <a:t>users/3_group.sh</a:t>
            </a:r>
            <a:endParaRPr lang="ru-RU" dirty="0"/>
          </a:p>
        </p:txBody>
      </p:sp>
      <p:pic>
        <p:nvPicPr>
          <p:cNvPr id="2" name="Picture 1">
            <a:extLst>
              <a:ext uri="{FF2B5EF4-FFF2-40B4-BE49-F238E27FC236}">
                <a16:creationId xmlns:a16="http://schemas.microsoft.com/office/drawing/2014/main" id="{E32C865D-0F1F-459E-9664-102DB8591106}"/>
              </a:ext>
            </a:extLst>
          </p:cNvPr>
          <p:cNvPicPr>
            <a:picLocks noChangeAspect="1"/>
          </p:cNvPicPr>
          <p:nvPr/>
        </p:nvPicPr>
        <p:blipFill>
          <a:blip r:embed="rId4"/>
          <a:stretch>
            <a:fillRect/>
          </a:stretch>
        </p:blipFill>
        <p:spPr>
          <a:xfrm>
            <a:off x="982569" y="1408538"/>
            <a:ext cx="3502064" cy="1184273"/>
          </a:xfrm>
          <a:prstGeom prst="rect">
            <a:avLst/>
          </a:prstGeom>
        </p:spPr>
      </p:pic>
      <p:pic>
        <p:nvPicPr>
          <p:cNvPr id="3" name="Picture 2">
            <a:extLst>
              <a:ext uri="{FF2B5EF4-FFF2-40B4-BE49-F238E27FC236}">
                <a16:creationId xmlns:a16="http://schemas.microsoft.com/office/drawing/2014/main" id="{3063C26B-A1B1-4B7D-A978-159B545BDAF1}"/>
              </a:ext>
            </a:extLst>
          </p:cNvPr>
          <p:cNvPicPr>
            <a:picLocks noChangeAspect="1"/>
          </p:cNvPicPr>
          <p:nvPr/>
        </p:nvPicPr>
        <p:blipFill>
          <a:blip r:embed="rId5"/>
          <a:stretch>
            <a:fillRect/>
          </a:stretch>
        </p:blipFill>
        <p:spPr>
          <a:xfrm>
            <a:off x="907658" y="1408538"/>
            <a:ext cx="4832320" cy="3735659"/>
          </a:xfrm>
          <a:prstGeom prst="rect">
            <a:avLst/>
          </a:prstGeom>
        </p:spPr>
      </p:pic>
    </p:spTree>
    <p:extLst>
      <p:ext uri="{BB962C8B-B14F-4D97-AF65-F5344CB8AC3E}">
        <p14:creationId xmlns:p14="http://schemas.microsoft.com/office/powerpoint/2010/main" val="399095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a:t>
            </a:r>
            <a:r>
              <a:rPr lang="en-US" b="0" dirty="0">
                <a:latin typeface="+mj-lt"/>
              </a:rPr>
              <a:t>6</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15</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864613" cy="307777"/>
          </a:xfrm>
          <a:prstGeom prst="rect">
            <a:avLst/>
          </a:prstGeom>
          <a:noFill/>
        </p:spPr>
        <p:txBody>
          <a:bodyPr wrap="none" rtlCol="0">
            <a:spAutoFit/>
          </a:bodyPr>
          <a:lstStyle/>
          <a:p>
            <a:r>
              <a:rPr lang="ru-RU" dirty="0">
                <a:hlinkClick r:id="rId3"/>
              </a:rPr>
              <a:t>10_</a:t>
            </a:r>
            <a:r>
              <a:rPr lang="en-US" dirty="0">
                <a:hlinkClick r:id="rId3"/>
              </a:rPr>
              <a:t>users/3_group.sh</a:t>
            </a:r>
            <a:endParaRPr lang="ru-RU" dirty="0"/>
          </a:p>
        </p:txBody>
      </p:sp>
      <p:pic>
        <p:nvPicPr>
          <p:cNvPr id="2" name="Picture 1">
            <a:extLst>
              <a:ext uri="{FF2B5EF4-FFF2-40B4-BE49-F238E27FC236}">
                <a16:creationId xmlns:a16="http://schemas.microsoft.com/office/drawing/2014/main" id="{E32C865D-0F1F-459E-9664-102DB8591106}"/>
              </a:ext>
            </a:extLst>
          </p:cNvPr>
          <p:cNvPicPr>
            <a:picLocks noChangeAspect="1"/>
          </p:cNvPicPr>
          <p:nvPr/>
        </p:nvPicPr>
        <p:blipFill>
          <a:blip r:embed="rId4"/>
          <a:stretch>
            <a:fillRect/>
          </a:stretch>
        </p:blipFill>
        <p:spPr>
          <a:xfrm>
            <a:off x="982569" y="1408538"/>
            <a:ext cx="3502064" cy="1184273"/>
          </a:xfrm>
          <a:prstGeom prst="rect">
            <a:avLst/>
          </a:prstGeom>
        </p:spPr>
      </p:pic>
      <p:pic>
        <p:nvPicPr>
          <p:cNvPr id="3" name="Picture 2">
            <a:extLst>
              <a:ext uri="{FF2B5EF4-FFF2-40B4-BE49-F238E27FC236}">
                <a16:creationId xmlns:a16="http://schemas.microsoft.com/office/drawing/2014/main" id="{3063C26B-A1B1-4B7D-A978-159B545BDAF1}"/>
              </a:ext>
            </a:extLst>
          </p:cNvPr>
          <p:cNvPicPr>
            <a:picLocks noChangeAspect="1"/>
          </p:cNvPicPr>
          <p:nvPr/>
        </p:nvPicPr>
        <p:blipFill>
          <a:blip r:embed="rId5"/>
          <a:stretch>
            <a:fillRect/>
          </a:stretch>
        </p:blipFill>
        <p:spPr>
          <a:xfrm>
            <a:off x="907658" y="1408538"/>
            <a:ext cx="4832320" cy="3735659"/>
          </a:xfrm>
          <a:prstGeom prst="rect">
            <a:avLst/>
          </a:prstGeom>
        </p:spPr>
      </p:pic>
      <p:pic>
        <p:nvPicPr>
          <p:cNvPr id="7" name="Picture 6">
            <a:extLst>
              <a:ext uri="{FF2B5EF4-FFF2-40B4-BE49-F238E27FC236}">
                <a16:creationId xmlns:a16="http://schemas.microsoft.com/office/drawing/2014/main" id="{BC8853D2-A5F1-46BB-9E2C-CB2DF83DA122}"/>
              </a:ext>
            </a:extLst>
          </p:cNvPr>
          <p:cNvPicPr>
            <a:picLocks noChangeAspect="1"/>
          </p:cNvPicPr>
          <p:nvPr/>
        </p:nvPicPr>
        <p:blipFill>
          <a:blip r:embed="rId6"/>
          <a:stretch>
            <a:fillRect/>
          </a:stretch>
        </p:blipFill>
        <p:spPr>
          <a:xfrm>
            <a:off x="851902" y="1380658"/>
            <a:ext cx="7561314" cy="3826576"/>
          </a:xfrm>
          <a:prstGeom prst="rect">
            <a:avLst/>
          </a:prstGeom>
        </p:spPr>
      </p:pic>
    </p:spTree>
    <p:extLst>
      <p:ext uri="{BB962C8B-B14F-4D97-AF65-F5344CB8AC3E}">
        <p14:creationId xmlns:p14="http://schemas.microsoft.com/office/powerpoint/2010/main" val="988030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a:t>
            </a:r>
            <a:r>
              <a:rPr lang="en-US" b="0" dirty="0">
                <a:latin typeface="+mj-lt"/>
              </a:rPr>
              <a:t>6</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16</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864613" cy="307777"/>
          </a:xfrm>
          <a:prstGeom prst="rect">
            <a:avLst/>
          </a:prstGeom>
          <a:noFill/>
        </p:spPr>
        <p:txBody>
          <a:bodyPr wrap="none" rtlCol="0">
            <a:spAutoFit/>
          </a:bodyPr>
          <a:lstStyle/>
          <a:p>
            <a:r>
              <a:rPr lang="ru-RU" dirty="0">
                <a:hlinkClick r:id="rId3"/>
              </a:rPr>
              <a:t>10_</a:t>
            </a:r>
            <a:r>
              <a:rPr lang="en-US" dirty="0">
                <a:hlinkClick r:id="rId3"/>
              </a:rPr>
              <a:t>users/3_group.sh</a:t>
            </a:r>
            <a:endParaRPr lang="ru-RU" dirty="0"/>
          </a:p>
        </p:txBody>
      </p:sp>
      <p:pic>
        <p:nvPicPr>
          <p:cNvPr id="2" name="Picture 1">
            <a:extLst>
              <a:ext uri="{FF2B5EF4-FFF2-40B4-BE49-F238E27FC236}">
                <a16:creationId xmlns:a16="http://schemas.microsoft.com/office/drawing/2014/main" id="{E32C865D-0F1F-459E-9664-102DB8591106}"/>
              </a:ext>
            </a:extLst>
          </p:cNvPr>
          <p:cNvPicPr>
            <a:picLocks noChangeAspect="1"/>
          </p:cNvPicPr>
          <p:nvPr/>
        </p:nvPicPr>
        <p:blipFill>
          <a:blip r:embed="rId4"/>
          <a:stretch>
            <a:fillRect/>
          </a:stretch>
        </p:blipFill>
        <p:spPr>
          <a:xfrm>
            <a:off x="982569" y="1408538"/>
            <a:ext cx="3502064" cy="1184273"/>
          </a:xfrm>
          <a:prstGeom prst="rect">
            <a:avLst/>
          </a:prstGeom>
        </p:spPr>
      </p:pic>
      <p:pic>
        <p:nvPicPr>
          <p:cNvPr id="3" name="Picture 2">
            <a:extLst>
              <a:ext uri="{FF2B5EF4-FFF2-40B4-BE49-F238E27FC236}">
                <a16:creationId xmlns:a16="http://schemas.microsoft.com/office/drawing/2014/main" id="{3063C26B-A1B1-4B7D-A978-159B545BDAF1}"/>
              </a:ext>
            </a:extLst>
          </p:cNvPr>
          <p:cNvPicPr>
            <a:picLocks noChangeAspect="1"/>
          </p:cNvPicPr>
          <p:nvPr/>
        </p:nvPicPr>
        <p:blipFill>
          <a:blip r:embed="rId5"/>
          <a:stretch>
            <a:fillRect/>
          </a:stretch>
        </p:blipFill>
        <p:spPr>
          <a:xfrm>
            <a:off x="907658" y="1408538"/>
            <a:ext cx="4832320" cy="3735659"/>
          </a:xfrm>
          <a:prstGeom prst="rect">
            <a:avLst/>
          </a:prstGeom>
        </p:spPr>
      </p:pic>
      <p:pic>
        <p:nvPicPr>
          <p:cNvPr id="7" name="Picture 6">
            <a:extLst>
              <a:ext uri="{FF2B5EF4-FFF2-40B4-BE49-F238E27FC236}">
                <a16:creationId xmlns:a16="http://schemas.microsoft.com/office/drawing/2014/main" id="{BC8853D2-A5F1-46BB-9E2C-CB2DF83DA122}"/>
              </a:ext>
            </a:extLst>
          </p:cNvPr>
          <p:cNvPicPr>
            <a:picLocks noChangeAspect="1"/>
          </p:cNvPicPr>
          <p:nvPr/>
        </p:nvPicPr>
        <p:blipFill>
          <a:blip r:embed="rId6"/>
          <a:stretch>
            <a:fillRect/>
          </a:stretch>
        </p:blipFill>
        <p:spPr>
          <a:xfrm>
            <a:off x="851902" y="1380658"/>
            <a:ext cx="7561314" cy="3826576"/>
          </a:xfrm>
          <a:prstGeom prst="rect">
            <a:avLst/>
          </a:prstGeom>
        </p:spPr>
      </p:pic>
      <p:pic>
        <p:nvPicPr>
          <p:cNvPr id="8" name="Picture 7">
            <a:extLst>
              <a:ext uri="{FF2B5EF4-FFF2-40B4-BE49-F238E27FC236}">
                <a16:creationId xmlns:a16="http://schemas.microsoft.com/office/drawing/2014/main" id="{07246C75-79A2-44B3-9B8D-FB412383ECC8}"/>
              </a:ext>
            </a:extLst>
          </p:cNvPr>
          <p:cNvPicPr>
            <a:picLocks noChangeAspect="1"/>
          </p:cNvPicPr>
          <p:nvPr/>
        </p:nvPicPr>
        <p:blipFill>
          <a:blip r:embed="rId7"/>
          <a:stretch>
            <a:fillRect/>
          </a:stretch>
        </p:blipFill>
        <p:spPr>
          <a:xfrm>
            <a:off x="851901" y="1482192"/>
            <a:ext cx="7561313" cy="3842298"/>
          </a:xfrm>
          <a:prstGeom prst="rect">
            <a:avLst/>
          </a:prstGeom>
        </p:spPr>
      </p:pic>
    </p:spTree>
    <p:extLst>
      <p:ext uri="{BB962C8B-B14F-4D97-AF65-F5344CB8AC3E}">
        <p14:creationId xmlns:p14="http://schemas.microsoft.com/office/powerpoint/2010/main" val="3653994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a:t>
            </a:r>
            <a:r>
              <a:rPr lang="en-US" b="0" dirty="0">
                <a:latin typeface="+mj-lt"/>
              </a:rPr>
              <a:t>6</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17</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864613" cy="307777"/>
          </a:xfrm>
          <a:prstGeom prst="rect">
            <a:avLst/>
          </a:prstGeom>
          <a:noFill/>
        </p:spPr>
        <p:txBody>
          <a:bodyPr wrap="none" rtlCol="0">
            <a:spAutoFit/>
          </a:bodyPr>
          <a:lstStyle/>
          <a:p>
            <a:r>
              <a:rPr lang="ru-RU" dirty="0">
                <a:hlinkClick r:id="rId3"/>
              </a:rPr>
              <a:t>10_</a:t>
            </a:r>
            <a:r>
              <a:rPr lang="en-US" dirty="0">
                <a:hlinkClick r:id="rId3"/>
              </a:rPr>
              <a:t>users/3_group.sh</a:t>
            </a:r>
            <a:endParaRPr lang="ru-RU" dirty="0"/>
          </a:p>
        </p:txBody>
      </p:sp>
      <p:pic>
        <p:nvPicPr>
          <p:cNvPr id="2" name="Picture 1">
            <a:extLst>
              <a:ext uri="{FF2B5EF4-FFF2-40B4-BE49-F238E27FC236}">
                <a16:creationId xmlns:a16="http://schemas.microsoft.com/office/drawing/2014/main" id="{E32C865D-0F1F-459E-9664-102DB8591106}"/>
              </a:ext>
            </a:extLst>
          </p:cNvPr>
          <p:cNvPicPr>
            <a:picLocks noChangeAspect="1"/>
          </p:cNvPicPr>
          <p:nvPr/>
        </p:nvPicPr>
        <p:blipFill>
          <a:blip r:embed="rId4"/>
          <a:stretch>
            <a:fillRect/>
          </a:stretch>
        </p:blipFill>
        <p:spPr>
          <a:xfrm>
            <a:off x="982569" y="1408538"/>
            <a:ext cx="3502064" cy="1184273"/>
          </a:xfrm>
          <a:prstGeom prst="rect">
            <a:avLst/>
          </a:prstGeom>
        </p:spPr>
      </p:pic>
      <p:pic>
        <p:nvPicPr>
          <p:cNvPr id="3" name="Picture 2">
            <a:extLst>
              <a:ext uri="{FF2B5EF4-FFF2-40B4-BE49-F238E27FC236}">
                <a16:creationId xmlns:a16="http://schemas.microsoft.com/office/drawing/2014/main" id="{3063C26B-A1B1-4B7D-A978-159B545BDAF1}"/>
              </a:ext>
            </a:extLst>
          </p:cNvPr>
          <p:cNvPicPr>
            <a:picLocks noChangeAspect="1"/>
          </p:cNvPicPr>
          <p:nvPr/>
        </p:nvPicPr>
        <p:blipFill>
          <a:blip r:embed="rId5"/>
          <a:stretch>
            <a:fillRect/>
          </a:stretch>
        </p:blipFill>
        <p:spPr>
          <a:xfrm>
            <a:off x="907658" y="1408538"/>
            <a:ext cx="4832320" cy="3735659"/>
          </a:xfrm>
          <a:prstGeom prst="rect">
            <a:avLst/>
          </a:prstGeom>
        </p:spPr>
      </p:pic>
      <p:pic>
        <p:nvPicPr>
          <p:cNvPr id="9" name="Picture 8">
            <a:extLst>
              <a:ext uri="{FF2B5EF4-FFF2-40B4-BE49-F238E27FC236}">
                <a16:creationId xmlns:a16="http://schemas.microsoft.com/office/drawing/2014/main" id="{62AACB11-BABD-40C1-B5C4-AE7A9367796F}"/>
              </a:ext>
            </a:extLst>
          </p:cNvPr>
          <p:cNvPicPr>
            <a:picLocks noChangeAspect="1"/>
          </p:cNvPicPr>
          <p:nvPr/>
        </p:nvPicPr>
        <p:blipFill>
          <a:blip r:embed="rId6"/>
          <a:stretch>
            <a:fillRect/>
          </a:stretch>
        </p:blipFill>
        <p:spPr>
          <a:xfrm>
            <a:off x="825524" y="1464294"/>
            <a:ext cx="6640858" cy="5393706"/>
          </a:xfrm>
          <a:prstGeom prst="rect">
            <a:avLst/>
          </a:prstGeom>
        </p:spPr>
      </p:pic>
    </p:spTree>
    <p:extLst>
      <p:ext uri="{BB962C8B-B14F-4D97-AF65-F5344CB8AC3E}">
        <p14:creationId xmlns:p14="http://schemas.microsoft.com/office/powerpoint/2010/main" val="2901765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a:latin typeface="+mj-lt"/>
              </a:rPr>
              <a:t>Real </a:t>
            </a:r>
            <a:r>
              <a:rPr lang="ru-RU" b="0" dirty="0">
                <a:latin typeface="+mj-lt"/>
              </a:rPr>
              <a:t>и </a:t>
            </a:r>
            <a:r>
              <a:rPr lang="en-US" b="0" dirty="0">
                <a:latin typeface="+mj-lt"/>
              </a:rPr>
              <a:t>effective </a:t>
            </a:r>
            <a:r>
              <a:rPr lang="ru-RU" b="0" dirty="0">
                <a:latin typeface="+mj-lt"/>
              </a:rPr>
              <a:t>пользователь</a:t>
            </a:r>
            <a:r>
              <a:rPr lang="en-US" b="0" dirty="0">
                <a:latin typeface="+mj-lt"/>
              </a:rPr>
              <a:t> </a:t>
            </a:r>
            <a:r>
              <a:rPr lang="ru-RU" b="0" dirty="0">
                <a:latin typeface="+mj-lt"/>
              </a:rPr>
              <a:t>[</a:t>
            </a:r>
            <a:r>
              <a:rPr lang="en-US" b="0" dirty="0">
                <a:latin typeface="+mj-lt"/>
              </a:rPr>
              <a:t>1</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18</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864613" cy="307777"/>
          </a:xfrm>
          <a:prstGeom prst="rect">
            <a:avLst/>
          </a:prstGeom>
          <a:noFill/>
        </p:spPr>
        <p:txBody>
          <a:bodyPr wrap="none" rtlCol="0">
            <a:spAutoFit/>
          </a:bodyPr>
          <a:lstStyle/>
          <a:p>
            <a:r>
              <a:rPr lang="ru-RU" dirty="0">
                <a:hlinkClick r:id="rId3"/>
              </a:rPr>
              <a:t>10_</a:t>
            </a:r>
            <a:r>
              <a:rPr lang="en-US" dirty="0">
                <a:hlinkClick r:id="rId3"/>
              </a:rPr>
              <a:t>users/3_group.sh</a:t>
            </a:r>
            <a:endParaRPr lang="ru-RU" dirty="0"/>
          </a:p>
        </p:txBody>
      </p:sp>
      <p:pic>
        <p:nvPicPr>
          <p:cNvPr id="7" name="Picture 6">
            <a:extLst>
              <a:ext uri="{FF2B5EF4-FFF2-40B4-BE49-F238E27FC236}">
                <a16:creationId xmlns:a16="http://schemas.microsoft.com/office/drawing/2014/main" id="{31C1FA15-D7BC-4D77-A96C-5E5FD31F0FCB}"/>
              </a:ext>
            </a:extLst>
          </p:cNvPr>
          <p:cNvPicPr>
            <a:picLocks noChangeAspect="1"/>
          </p:cNvPicPr>
          <p:nvPr/>
        </p:nvPicPr>
        <p:blipFill>
          <a:blip r:embed="rId4"/>
          <a:stretch>
            <a:fillRect/>
          </a:stretch>
        </p:blipFill>
        <p:spPr>
          <a:xfrm>
            <a:off x="936702" y="2838047"/>
            <a:ext cx="8084634" cy="1181906"/>
          </a:xfrm>
          <a:prstGeom prst="rect">
            <a:avLst/>
          </a:prstGeom>
        </p:spPr>
      </p:pic>
    </p:spTree>
    <p:extLst>
      <p:ext uri="{BB962C8B-B14F-4D97-AF65-F5344CB8AC3E}">
        <p14:creationId xmlns:p14="http://schemas.microsoft.com/office/powerpoint/2010/main" val="1123776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a:latin typeface="+mj-lt"/>
              </a:rPr>
              <a:t>Real </a:t>
            </a:r>
            <a:r>
              <a:rPr lang="ru-RU" b="0" dirty="0">
                <a:latin typeface="+mj-lt"/>
              </a:rPr>
              <a:t>и </a:t>
            </a:r>
            <a:r>
              <a:rPr lang="en-US" b="0" dirty="0">
                <a:latin typeface="+mj-lt"/>
              </a:rPr>
              <a:t>effective </a:t>
            </a:r>
            <a:r>
              <a:rPr lang="ru-RU" b="0" dirty="0">
                <a:latin typeface="+mj-lt"/>
              </a:rPr>
              <a:t>пользователь</a:t>
            </a:r>
            <a:r>
              <a:rPr lang="en-US" b="0" dirty="0">
                <a:latin typeface="+mj-lt"/>
              </a:rPr>
              <a:t> </a:t>
            </a:r>
            <a:r>
              <a:rPr lang="ru-RU" b="0" dirty="0">
                <a:latin typeface="+mj-lt"/>
              </a:rPr>
              <a:t>[</a:t>
            </a:r>
            <a:r>
              <a:rPr lang="en-US" b="0" dirty="0">
                <a:latin typeface="+mj-lt"/>
              </a:rPr>
              <a:t>2</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19</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786066" cy="307777"/>
          </a:xfrm>
          <a:prstGeom prst="rect">
            <a:avLst/>
          </a:prstGeom>
          <a:noFill/>
        </p:spPr>
        <p:txBody>
          <a:bodyPr wrap="none" rtlCol="0">
            <a:spAutoFit/>
          </a:bodyPr>
          <a:lstStyle/>
          <a:p>
            <a:r>
              <a:rPr lang="ru-RU" dirty="0">
                <a:hlinkClick r:id="rId3"/>
              </a:rPr>
              <a:t>10_</a:t>
            </a:r>
            <a:r>
              <a:rPr lang="en-US" dirty="0">
                <a:hlinkClick r:id="rId3"/>
              </a:rPr>
              <a:t>users/4_setuid.c</a:t>
            </a:r>
            <a:endParaRPr lang="ru-RU" dirty="0"/>
          </a:p>
        </p:txBody>
      </p:sp>
      <p:pic>
        <p:nvPicPr>
          <p:cNvPr id="2" name="Picture 1">
            <a:extLst>
              <a:ext uri="{FF2B5EF4-FFF2-40B4-BE49-F238E27FC236}">
                <a16:creationId xmlns:a16="http://schemas.microsoft.com/office/drawing/2014/main" id="{BFF02AE5-26C4-4CF1-866F-6210A0C971D9}"/>
              </a:ext>
            </a:extLst>
          </p:cNvPr>
          <p:cNvPicPr>
            <a:picLocks noChangeAspect="1"/>
          </p:cNvPicPr>
          <p:nvPr/>
        </p:nvPicPr>
        <p:blipFill>
          <a:blip r:embed="rId4"/>
          <a:stretch>
            <a:fillRect/>
          </a:stretch>
        </p:blipFill>
        <p:spPr>
          <a:xfrm>
            <a:off x="543739" y="1932181"/>
            <a:ext cx="4336173" cy="2045784"/>
          </a:xfrm>
          <a:prstGeom prst="rect">
            <a:avLst/>
          </a:prstGeom>
        </p:spPr>
      </p:pic>
      <p:sp>
        <p:nvSpPr>
          <p:cNvPr id="8" name="TextBox 7">
            <a:extLst>
              <a:ext uri="{FF2B5EF4-FFF2-40B4-BE49-F238E27FC236}">
                <a16:creationId xmlns:a16="http://schemas.microsoft.com/office/drawing/2014/main" id="{075D883A-907B-4DE3-9D6E-219E8E357C98}"/>
              </a:ext>
            </a:extLst>
          </p:cNvPr>
          <p:cNvSpPr txBox="1"/>
          <p:nvPr/>
        </p:nvSpPr>
        <p:spPr>
          <a:xfrm>
            <a:off x="1413159" y="1550332"/>
            <a:ext cx="9796272" cy="307777"/>
          </a:xfrm>
          <a:prstGeom prst="rect">
            <a:avLst/>
          </a:prstGeom>
          <a:noFill/>
        </p:spPr>
        <p:txBody>
          <a:bodyPr wrap="none" rtlCol="0">
            <a:spAutoFit/>
          </a:bodyPr>
          <a:lstStyle/>
          <a:p>
            <a:r>
              <a:rPr lang="ru-RU" dirty="0" err="1"/>
              <a:t>Set</a:t>
            </a:r>
            <a:r>
              <a:rPr lang="ru-RU" dirty="0"/>
              <a:t>-</a:t>
            </a:r>
            <a:r>
              <a:rPr lang="ru-RU" dirty="0" err="1"/>
              <a:t>user</a:t>
            </a:r>
            <a:r>
              <a:rPr lang="ru-RU" dirty="0"/>
              <a:t>-ID и </a:t>
            </a:r>
            <a:r>
              <a:rPr lang="ru-RU" dirty="0" err="1"/>
              <a:t>Set</a:t>
            </a:r>
            <a:r>
              <a:rPr lang="ru-RU" dirty="0"/>
              <a:t>-</a:t>
            </a:r>
            <a:r>
              <a:rPr lang="ru-RU" dirty="0" err="1"/>
              <a:t>group</a:t>
            </a:r>
            <a:r>
              <a:rPr lang="ru-RU" dirty="0"/>
              <a:t>-ID биты. Исполняемый файл с такими битами меняет EUID процесса на UID владельца</a:t>
            </a:r>
          </a:p>
        </p:txBody>
      </p:sp>
    </p:spTree>
    <p:extLst>
      <p:ext uri="{BB962C8B-B14F-4D97-AF65-F5344CB8AC3E}">
        <p14:creationId xmlns:p14="http://schemas.microsoft.com/office/powerpoint/2010/main" val="1294703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cabc1c5b11_0_5"/>
          <p:cNvSpPr txBox="1">
            <a:spLocks noGrp="1"/>
          </p:cNvSpPr>
          <p:nvPr>
            <p:ph type="body" idx="1"/>
          </p:nvPr>
        </p:nvSpPr>
        <p:spPr>
          <a:xfrm>
            <a:off x="6091802" y="996900"/>
            <a:ext cx="5456400" cy="48642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None/>
            </a:pPr>
            <a:r>
              <a:rPr lang="ru-RU" sz="2500" dirty="0"/>
              <a:t>Планировщик</a:t>
            </a:r>
            <a:r>
              <a:rPr lang="ru-RU" sz="2500" b="1" dirty="0"/>
              <a:t> </a:t>
            </a:r>
            <a:r>
              <a:rPr lang="ru-RU" sz="2500" dirty="0"/>
              <a:t>- 25 марта. Штраф -10 баллов.</a:t>
            </a:r>
            <a:endParaRPr sz="2500" dirty="0"/>
          </a:p>
          <a:p>
            <a:pPr marL="0" lvl="0" indent="0" algn="l" rtl="0">
              <a:lnSpc>
                <a:spcPct val="150000"/>
              </a:lnSpc>
              <a:spcBef>
                <a:spcPts val="0"/>
              </a:spcBef>
              <a:spcAft>
                <a:spcPts val="0"/>
              </a:spcAft>
              <a:buNone/>
            </a:pPr>
            <a:endParaRPr sz="2500" dirty="0"/>
          </a:p>
          <a:p>
            <a:pPr marL="0" lvl="0" indent="0" algn="l" rtl="0">
              <a:lnSpc>
                <a:spcPct val="150000"/>
              </a:lnSpc>
              <a:spcBef>
                <a:spcPts val="0"/>
              </a:spcBef>
              <a:spcAft>
                <a:spcPts val="0"/>
              </a:spcAft>
              <a:buNone/>
            </a:pPr>
            <a:r>
              <a:rPr lang="ru-RU" sz="2500" b="1" dirty="0" err="1"/>
              <a:t>Shell</a:t>
            </a:r>
            <a:r>
              <a:rPr lang="ru-RU" sz="2500" dirty="0"/>
              <a:t> - 8 апреля.</a:t>
            </a:r>
          </a:p>
          <a:p>
            <a:pPr marL="0" lvl="0" indent="0" algn="l" rtl="0">
              <a:lnSpc>
                <a:spcPct val="150000"/>
              </a:lnSpc>
              <a:spcBef>
                <a:spcPts val="0"/>
              </a:spcBef>
              <a:spcAft>
                <a:spcPts val="0"/>
              </a:spcAft>
              <a:buNone/>
            </a:pPr>
            <a:r>
              <a:rPr lang="ru-RU" sz="2500" dirty="0"/>
              <a:t>После дедлайна -1 балл за каждый день просрочки.</a:t>
            </a:r>
          </a:p>
          <a:p>
            <a:pPr marL="0" lvl="0" indent="0" algn="l" rtl="0">
              <a:lnSpc>
                <a:spcPct val="150000"/>
              </a:lnSpc>
              <a:spcBef>
                <a:spcPts val="0"/>
              </a:spcBef>
              <a:spcAft>
                <a:spcPts val="0"/>
              </a:spcAft>
              <a:buNone/>
            </a:pPr>
            <a:endParaRPr lang="ru-RU" sz="2500" dirty="0"/>
          </a:p>
          <a:p>
            <a:pPr marL="0" lvl="0" indent="0" algn="l" rtl="0">
              <a:lnSpc>
                <a:spcPct val="150000"/>
              </a:lnSpc>
              <a:spcBef>
                <a:spcPts val="0"/>
              </a:spcBef>
              <a:spcAft>
                <a:spcPts val="0"/>
              </a:spcAft>
              <a:buNone/>
            </a:pPr>
            <a:r>
              <a:rPr lang="ru-RU" sz="2500" dirty="0"/>
              <a:t>ФС - 28 апреля</a:t>
            </a:r>
            <a:endParaRPr sz="2500" dirty="0"/>
          </a:p>
        </p:txBody>
      </p:sp>
      <p:sp>
        <p:nvSpPr>
          <p:cNvPr id="440" name="Google Shape;440;gcabc1c5b11_0_5"/>
          <p:cNvSpPr txBox="1">
            <a:spLocks noGrp="1"/>
          </p:cNvSpPr>
          <p:nvPr>
            <p:ph type="body" idx="2"/>
          </p:nvPr>
        </p:nvSpPr>
        <p:spPr>
          <a:xfrm>
            <a:off x="982569" y="3151476"/>
            <a:ext cx="34584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dirty="0"/>
              <a:t>Дедлайны</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a:latin typeface="+mj-lt"/>
              </a:rPr>
              <a:t>Real </a:t>
            </a:r>
            <a:r>
              <a:rPr lang="ru-RU" b="0" dirty="0">
                <a:latin typeface="+mj-lt"/>
              </a:rPr>
              <a:t>и </a:t>
            </a:r>
            <a:r>
              <a:rPr lang="en-US" b="0" dirty="0">
                <a:latin typeface="+mj-lt"/>
              </a:rPr>
              <a:t>effective </a:t>
            </a:r>
            <a:r>
              <a:rPr lang="ru-RU" b="0" dirty="0">
                <a:latin typeface="+mj-lt"/>
              </a:rPr>
              <a:t>пользователь</a:t>
            </a:r>
            <a:r>
              <a:rPr lang="en-US" b="0" dirty="0">
                <a:latin typeface="+mj-lt"/>
              </a:rPr>
              <a:t> </a:t>
            </a:r>
            <a:r>
              <a:rPr lang="ru-RU" b="0" dirty="0">
                <a:latin typeface="+mj-lt"/>
              </a:rPr>
              <a:t>[</a:t>
            </a:r>
            <a:r>
              <a:rPr lang="en-US" b="0" dirty="0">
                <a:latin typeface="+mj-lt"/>
              </a:rPr>
              <a:t>2</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20</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786066" cy="307777"/>
          </a:xfrm>
          <a:prstGeom prst="rect">
            <a:avLst/>
          </a:prstGeom>
          <a:noFill/>
        </p:spPr>
        <p:txBody>
          <a:bodyPr wrap="none" rtlCol="0">
            <a:spAutoFit/>
          </a:bodyPr>
          <a:lstStyle/>
          <a:p>
            <a:r>
              <a:rPr lang="ru-RU" dirty="0">
                <a:hlinkClick r:id="rId3"/>
              </a:rPr>
              <a:t>10_</a:t>
            </a:r>
            <a:r>
              <a:rPr lang="en-US" dirty="0">
                <a:hlinkClick r:id="rId3"/>
              </a:rPr>
              <a:t>users/4_setuid.c</a:t>
            </a:r>
            <a:endParaRPr lang="ru-RU" dirty="0"/>
          </a:p>
        </p:txBody>
      </p:sp>
      <p:pic>
        <p:nvPicPr>
          <p:cNvPr id="3" name="Picture 2">
            <a:extLst>
              <a:ext uri="{FF2B5EF4-FFF2-40B4-BE49-F238E27FC236}">
                <a16:creationId xmlns:a16="http://schemas.microsoft.com/office/drawing/2014/main" id="{4A31D440-FD35-4ECF-8D55-6C9182366564}"/>
              </a:ext>
            </a:extLst>
          </p:cNvPr>
          <p:cNvPicPr>
            <a:picLocks noChangeAspect="1"/>
          </p:cNvPicPr>
          <p:nvPr/>
        </p:nvPicPr>
        <p:blipFill>
          <a:blip r:embed="rId4"/>
          <a:stretch>
            <a:fillRect/>
          </a:stretch>
        </p:blipFill>
        <p:spPr>
          <a:xfrm>
            <a:off x="523571" y="1881277"/>
            <a:ext cx="4421108" cy="3847171"/>
          </a:xfrm>
          <a:prstGeom prst="rect">
            <a:avLst/>
          </a:prstGeom>
        </p:spPr>
      </p:pic>
      <p:sp>
        <p:nvSpPr>
          <p:cNvPr id="8" name="TextBox 7">
            <a:extLst>
              <a:ext uri="{FF2B5EF4-FFF2-40B4-BE49-F238E27FC236}">
                <a16:creationId xmlns:a16="http://schemas.microsoft.com/office/drawing/2014/main" id="{2C0EE587-5FAB-4140-83CE-14A573D33C91}"/>
              </a:ext>
            </a:extLst>
          </p:cNvPr>
          <p:cNvSpPr txBox="1"/>
          <p:nvPr/>
        </p:nvSpPr>
        <p:spPr>
          <a:xfrm>
            <a:off x="1413159" y="1550332"/>
            <a:ext cx="9796272" cy="307777"/>
          </a:xfrm>
          <a:prstGeom prst="rect">
            <a:avLst/>
          </a:prstGeom>
          <a:noFill/>
        </p:spPr>
        <p:txBody>
          <a:bodyPr wrap="none" rtlCol="0">
            <a:spAutoFit/>
          </a:bodyPr>
          <a:lstStyle/>
          <a:p>
            <a:r>
              <a:rPr lang="ru-RU" dirty="0" err="1"/>
              <a:t>Set</a:t>
            </a:r>
            <a:r>
              <a:rPr lang="ru-RU" dirty="0"/>
              <a:t>-</a:t>
            </a:r>
            <a:r>
              <a:rPr lang="ru-RU" dirty="0" err="1"/>
              <a:t>user</a:t>
            </a:r>
            <a:r>
              <a:rPr lang="ru-RU" dirty="0"/>
              <a:t>-ID и </a:t>
            </a:r>
            <a:r>
              <a:rPr lang="ru-RU" dirty="0" err="1"/>
              <a:t>Set</a:t>
            </a:r>
            <a:r>
              <a:rPr lang="ru-RU" dirty="0"/>
              <a:t>-</a:t>
            </a:r>
            <a:r>
              <a:rPr lang="ru-RU" dirty="0" err="1"/>
              <a:t>group</a:t>
            </a:r>
            <a:r>
              <a:rPr lang="ru-RU" dirty="0"/>
              <a:t>-ID биты. Исполняемый файл с такими битами меняет EUID процесса на UID владельца</a:t>
            </a:r>
          </a:p>
        </p:txBody>
      </p:sp>
    </p:spTree>
    <p:extLst>
      <p:ext uri="{BB962C8B-B14F-4D97-AF65-F5344CB8AC3E}">
        <p14:creationId xmlns:p14="http://schemas.microsoft.com/office/powerpoint/2010/main" val="1324853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a:latin typeface="+mj-lt"/>
              </a:rPr>
              <a:t>Real </a:t>
            </a:r>
            <a:r>
              <a:rPr lang="ru-RU" b="0" dirty="0">
                <a:latin typeface="+mj-lt"/>
              </a:rPr>
              <a:t>и </a:t>
            </a:r>
            <a:r>
              <a:rPr lang="en-US" b="0" dirty="0">
                <a:latin typeface="+mj-lt"/>
              </a:rPr>
              <a:t>effective </a:t>
            </a:r>
            <a:r>
              <a:rPr lang="ru-RU" b="0" dirty="0">
                <a:latin typeface="+mj-lt"/>
              </a:rPr>
              <a:t>пользователь</a:t>
            </a:r>
            <a:r>
              <a:rPr lang="en-US" b="0" dirty="0">
                <a:latin typeface="+mj-lt"/>
              </a:rPr>
              <a:t> </a:t>
            </a:r>
            <a:r>
              <a:rPr lang="ru-RU" b="0" dirty="0">
                <a:latin typeface="+mj-lt"/>
              </a:rPr>
              <a:t>[</a:t>
            </a:r>
            <a:r>
              <a:rPr lang="en-US" b="0" dirty="0">
                <a:latin typeface="+mj-lt"/>
              </a:rPr>
              <a:t>2</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21</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786066" cy="307777"/>
          </a:xfrm>
          <a:prstGeom prst="rect">
            <a:avLst/>
          </a:prstGeom>
          <a:noFill/>
        </p:spPr>
        <p:txBody>
          <a:bodyPr wrap="none" rtlCol="0">
            <a:spAutoFit/>
          </a:bodyPr>
          <a:lstStyle/>
          <a:p>
            <a:r>
              <a:rPr lang="ru-RU" dirty="0">
                <a:hlinkClick r:id="rId3"/>
              </a:rPr>
              <a:t>10_</a:t>
            </a:r>
            <a:r>
              <a:rPr lang="en-US" dirty="0">
                <a:hlinkClick r:id="rId3"/>
              </a:rPr>
              <a:t>users/4_setuid.c</a:t>
            </a:r>
            <a:endParaRPr lang="ru-RU" dirty="0"/>
          </a:p>
        </p:txBody>
      </p:sp>
      <p:pic>
        <p:nvPicPr>
          <p:cNvPr id="3" name="Picture 2">
            <a:extLst>
              <a:ext uri="{FF2B5EF4-FFF2-40B4-BE49-F238E27FC236}">
                <a16:creationId xmlns:a16="http://schemas.microsoft.com/office/drawing/2014/main" id="{4A31D440-FD35-4ECF-8D55-6C9182366564}"/>
              </a:ext>
            </a:extLst>
          </p:cNvPr>
          <p:cNvPicPr>
            <a:picLocks noChangeAspect="1"/>
          </p:cNvPicPr>
          <p:nvPr/>
        </p:nvPicPr>
        <p:blipFill>
          <a:blip r:embed="rId4"/>
          <a:stretch>
            <a:fillRect/>
          </a:stretch>
        </p:blipFill>
        <p:spPr>
          <a:xfrm>
            <a:off x="523571" y="1881277"/>
            <a:ext cx="4421108" cy="3847171"/>
          </a:xfrm>
          <a:prstGeom prst="rect">
            <a:avLst/>
          </a:prstGeom>
        </p:spPr>
      </p:pic>
      <p:sp>
        <p:nvSpPr>
          <p:cNvPr id="8" name="TextBox 7">
            <a:extLst>
              <a:ext uri="{FF2B5EF4-FFF2-40B4-BE49-F238E27FC236}">
                <a16:creationId xmlns:a16="http://schemas.microsoft.com/office/drawing/2014/main" id="{2C0EE587-5FAB-4140-83CE-14A573D33C91}"/>
              </a:ext>
            </a:extLst>
          </p:cNvPr>
          <p:cNvSpPr txBox="1"/>
          <p:nvPr/>
        </p:nvSpPr>
        <p:spPr>
          <a:xfrm>
            <a:off x="1413159" y="1550332"/>
            <a:ext cx="9796272" cy="307777"/>
          </a:xfrm>
          <a:prstGeom prst="rect">
            <a:avLst/>
          </a:prstGeom>
          <a:noFill/>
        </p:spPr>
        <p:txBody>
          <a:bodyPr wrap="none" rtlCol="0">
            <a:spAutoFit/>
          </a:bodyPr>
          <a:lstStyle/>
          <a:p>
            <a:r>
              <a:rPr lang="ru-RU" dirty="0" err="1"/>
              <a:t>Set</a:t>
            </a:r>
            <a:r>
              <a:rPr lang="ru-RU" dirty="0"/>
              <a:t>-</a:t>
            </a:r>
            <a:r>
              <a:rPr lang="ru-RU" dirty="0" err="1"/>
              <a:t>user</a:t>
            </a:r>
            <a:r>
              <a:rPr lang="ru-RU" dirty="0"/>
              <a:t>-ID и </a:t>
            </a:r>
            <a:r>
              <a:rPr lang="ru-RU" dirty="0" err="1"/>
              <a:t>Set</a:t>
            </a:r>
            <a:r>
              <a:rPr lang="ru-RU" dirty="0"/>
              <a:t>-</a:t>
            </a:r>
            <a:r>
              <a:rPr lang="ru-RU" dirty="0" err="1"/>
              <a:t>group</a:t>
            </a:r>
            <a:r>
              <a:rPr lang="ru-RU" dirty="0"/>
              <a:t>-ID биты. Исполняемый файл с такими битами меняет EUID процесса на UID владельца</a:t>
            </a:r>
          </a:p>
        </p:txBody>
      </p:sp>
      <p:pic>
        <p:nvPicPr>
          <p:cNvPr id="2" name="Picture 1">
            <a:extLst>
              <a:ext uri="{FF2B5EF4-FFF2-40B4-BE49-F238E27FC236}">
                <a16:creationId xmlns:a16="http://schemas.microsoft.com/office/drawing/2014/main" id="{E7BF814A-F008-4CC5-895B-3DBAE00C07BB}"/>
              </a:ext>
            </a:extLst>
          </p:cNvPr>
          <p:cNvPicPr>
            <a:picLocks noChangeAspect="1"/>
          </p:cNvPicPr>
          <p:nvPr/>
        </p:nvPicPr>
        <p:blipFill>
          <a:blip r:embed="rId5"/>
          <a:stretch>
            <a:fillRect/>
          </a:stretch>
        </p:blipFill>
        <p:spPr>
          <a:xfrm>
            <a:off x="457201" y="1933472"/>
            <a:ext cx="8697950" cy="4051291"/>
          </a:xfrm>
          <a:prstGeom prst="rect">
            <a:avLst/>
          </a:prstGeom>
        </p:spPr>
      </p:pic>
    </p:spTree>
    <p:extLst>
      <p:ext uri="{BB962C8B-B14F-4D97-AF65-F5344CB8AC3E}">
        <p14:creationId xmlns:p14="http://schemas.microsoft.com/office/powerpoint/2010/main" val="4285290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a:latin typeface="+mj-lt"/>
              </a:rPr>
              <a:t>Real </a:t>
            </a:r>
            <a:r>
              <a:rPr lang="ru-RU" b="0" dirty="0">
                <a:latin typeface="+mj-lt"/>
              </a:rPr>
              <a:t>и </a:t>
            </a:r>
            <a:r>
              <a:rPr lang="en-US" b="0" dirty="0">
                <a:latin typeface="+mj-lt"/>
              </a:rPr>
              <a:t>effective </a:t>
            </a:r>
            <a:r>
              <a:rPr lang="ru-RU" b="0" dirty="0">
                <a:latin typeface="+mj-lt"/>
              </a:rPr>
              <a:t>пользователь</a:t>
            </a:r>
            <a:r>
              <a:rPr lang="en-US" b="0" dirty="0">
                <a:latin typeface="+mj-lt"/>
              </a:rPr>
              <a:t> </a:t>
            </a:r>
            <a:r>
              <a:rPr lang="ru-RU" b="0" dirty="0">
                <a:latin typeface="+mj-lt"/>
              </a:rPr>
              <a:t>[</a:t>
            </a:r>
            <a:r>
              <a:rPr lang="en-US" b="0" dirty="0">
                <a:latin typeface="+mj-lt"/>
              </a:rPr>
              <a:t>2</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22</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786066" cy="307777"/>
          </a:xfrm>
          <a:prstGeom prst="rect">
            <a:avLst/>
          </a:prstGeom>
          <a:noFill/>
        </p:spPr>
        <p:txBody>
          <a:bodyPr wrap="none" rtlCol="0">
            <a:spAutoFit/>
          </a:bodyPr>
          <a:lstStyle/>
          <a:p>
            <a:r>
              <a:rPr lang="ru-RU" dirty="0">
                <a:hlinkClick r:id="rId3"/>
              </a:rPr>
              <a:t>10_</a:t>
            </a:r>
            <a:r>
              <a:rPr lang="en-US" dirty="0">
                <a:hlinkClick r:id="rId3"/>
              </a:rPr>
              <a:t>users/4_setuid.c</a:t>
            </a:r>
            <a:endParaRPr lang="ru-RU" dirty="0"/>
          </a:p>
        </p:txBody>
      </p:sp>
      <p:pic>
        <p:nvPicPr>
          <p:cNvPr id="3" name="Picture 2">
            <a:extLst>
              <a:ext uri="{FF2B5EF4-FFF2-40B4-BE49-F238E27FC236}">
                <a16:creationId xmlns:a16="http://schemas.microsoft.com/office/drawing/2014/main" id="{4A31D440-FD35-4ECF-8D55-6C9182366564}"/>
              </a:ext>
            </a:extLst>
          </p:cNvPr>
          <p:cNvPicPr>
            <a:picLocks noChangeAspect="1"/>
          </p:cNvPicPr>
          <p:nvPr/>
        </p:nvPicPr>
        <p:blipFill>
          <a:blip r:embed="rId4"/>
          <a:stretch>
            <a:fillRect/>
          </a:stretch>
        </p:blipFill>
        <p:spPr>
          <a:xfrm>
            <a:off x="523571" y="1881277"/>
            <a:ext cx="4421108" cy="3847171"/>
          </a:xfrm>
          <a:prstGeom prst="rect">
            <a:avLst/>
          </a:prstGeom>
        </p:spPr>
      </p:pic>
      <p:sp>
        <p:nvSpPr>
          <p:cNvPr id="8" name="TextBox 7">
            <a:extLst>
              <a:ext uri="{FF2B5EF4-FFF2-40B4-BE49-F238E27FC236}">
                <a16:creationId xmlns:a16="http://schemas.microsoft.com/office/drawing/2014/main" id="{2C0EE587-5FAB-4140-83CE-14A573D33C91}"/>
              </a:ext>
            </a:extLst>
          </p:cNvPr>
          <p:cNvSpPr txBox="1"/>
          <p:nvPr/>
        </p:nvSpPr>
        <p:spPr>
          <a:xfrm>
            <a:off x="1413159" y="1550332"/>
            <a:ext cx="9796272" cy="307777"/>
          </a:xfrm>
          <a:prstGeom prst="rect">
            <a:avLst/>
          </a:prstGeom>
          <a:noFill/>
        </p:spPr>
        <p:txBody>
          <a:bodyPr wrap="none" rtlCol="0">
            <a:spAutoFit/>
          </a:bodyPr>
          <a:lstStyle/>
          <a:p>
            <a:r>
              <a:rPr lang="ru-RU" dirty="0" err="1"/>
              <a:t>Set</a:t>
            </a:r>
            <a:r>
              <a:rPr lang="ru-RU" dirty="0"/>
              <a:t>-</a:t>
            </a:r>
            <a:r>
              <a:rPr lang="ru-RU" dirty="0" err="1"/>
              <a:t>user</a:t>
            </a:r>
            <a:r>
              <a:rPr lang="ru-RU" dirty="0"/>
              <a:t>-ID и </a:t>
            </a:r>
            <a:r>
              <a:rPr lang="ru-RU" dirty="0" err="1"/>
              <a:t>Set</a:t>
            </a:r>
            <a:r>
              <a:rPr lang="ru-RU" dirty="0"/>
              <a:t>-</a:t>
            </a:r>
            <a:r>
              <a:rPr lang="ru-RU" dirty="0" err="1"/>
              <a:t>group</a:t>
            </a:r>
            <a:r>
              <a:rPr lang="ru-RU" dirty="0"/>
              <a:t>-ID биты. Исполняемый файл с такими битами меняет EUID процесса на UID владельца</a:t>
            </a:r>
          </a:p>
        </p:txBody>
      </p:sp>
      <p:pic>
        <p:nvPicPr>
          <p:cNvPr id="2" name="Picture 1">
            <a:extLst>
              <a:ext uri="{FF2B5EF4-FFF2-40B4-BE49-F238E27FC236}">
                <a16:creationId xmlns:a16="http://schemas.microsoft.com/office/drawing/2014/main" id="{E7BF814A-F008-4CC5-895B-3DBAE00C07BB}"/>
              </a:ext>
            </a:extLst>
          </p:cNvPr>
          <p:cNvPicPr>
            <a:picLocks noChangeAspect="1"/>
          </p:cNvPicPr>
          <p:nvPr/>
        </p:nvPicPr>
        <p:blipFill>
          <a:blip r:embed="rId5"/>
          <a:stretch>
            <a:fillRect/>
          </a:stretch>
        </p:blipFill>
        <p:spPr>
          <a:xfrm>
            <a:off x="457201" y="1933472"/>
            <a:ext cx="8697950" cy="4051291"/>
          </a:xfrm>
          <a:prstGeom prst="rect">
            <a:avLst/>
          </a:prstGeom>
        </p:spPr>
      </p:pic>
      <p:pic>
        <p:nvPicPr>
          <p:cNvPr id="7" name="Picture 6">
            <a:extLst>
              <a:ext uri="{FF2B5EF4-FFF2-40B4-BE49-F238E27FC236}">
                <a16:creationId xmlns:a16="http://schemas.microsoft.com/office/drawing/2014/main" id="{EE1CCD05-73F0-422B-BAD9-2552CBD44979}"/>
              </a:ext>
            </a:extLst>
          </p:cNvPr>
          <p:cNvPicPr>
            <a:picLocks noChangeAspect="1"/>
          </p:cNvPicPr>
          <p:nvPr/>
        </p:nvPicPr>
        <p:blipFill>
          <a:blip r:embed="rId6"/>
          <a:stretch>
            <a:fillRect/>
          </a:stretch>
        </p:blipFill>
        <p:spPr>
          <a:xfrm>
            <a:off x="523571" y="1930253"/>
            <a:ext cx="8631580" cy="4054510"/>
          </a:xfrm>
          <a:prstGeom prst="rect">
            <a:avLst/>
          </a:prstGeom>
        </p:spPr>
      </p:pic>
    </p:spTree>
    <p:extLst>
      <p:ext uri="{BB962C8B-B14F-4D97-AF65-F5344CB8AC3E}">
        <p14:creationId xmlns:p14="http://schemas.microsoft.com/office/powerpoint/2010/main" val="221131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a:latin typeface="+mj-lt"/>
              </a:rPr>
              <a:t>Real </a:t>
            </a:r>
            <a:r>
              <a:rPr lang="ru-RU" b="0" dirty="0">
                <a:latin typeface="+mj-lt"/>
              </a:rPr>
              <a:t>и </a:t>
            </a:r>
            <a:r>
              <a:rPr lang="en-US" b="0" dirty="0">
                <a:latin typeface="+mj-lt"/>
              </a:rPr>
              <a:t>effective </a:t>
            </a:r>
            <a:r>
              <a:rPr lang="ru-RU" b="0" dirty="0">
                <a:latin typeface="+mj-lt"/>
              </a:rPr>
              <a:t>пользователь</a:t>
            </a:r>
            <a:r>
              <a:rPr lang="en-US" b="0" dirty="0">
                <a:latin typeface="+mj-lt"/>
              </a:rPr>
              <a:t> </a:t>
            </a:r>
            <a:r>
              <a:rPr lang="ru-RU" b="0" dirty="0">
                <a:latin typeface="+mj-lt"/>
              </a:rPr>
              <a:t>[</a:t>
            </a:r>
            <a:r>
              <a:rPr lang="en-US" b="0" dirty="0">
                <a:latin typeface="+mj-lt"/>
              </a:rPr>
              <a:t>2</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23</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786066" cy="307777"/>
          </a:xfrm>
          <a:prstGeom prst="rect">
            <a:avLst/>
          </a:prstGeom>
          <a:noFill/>
        </p:spPr>
        <p:txBody>
          <a:bodyPr wrap="none" rtlCol="0">
            <a:spAutoFit/>
          </a:bodyPr>
          <a:lstStyle/>
          <a:p>
            <a:r>
              <a:rPr lang="ru-RU" dirty="0">
                <a:hlinkClick r:id="rId3"/>
              </a:rPr>
              <a:t>10_</a:t>
            </a:r>
            <a:r>
              <a:rPr lang="en-US" dirty="0">
                <a:hlinkClick r:id="rId3"/>
              </a:rPr>
              <a:t>users/4_setuid.c</a:t>
            </a:r>
            <a:endParaRPr lang="ru-RU" dirty="0"/>
          </a:p>
        </p:txBody>
      </p:sp>
      <p:pic>
        <p:nvPicPr>
          <p:cNvPr id="3" name="Picture 2">
            <a:extLst>
              <a:ext uri="{FF2B5EF4-FFF2-40B4-BE49-F238E27FC236}">
                <a16:creationId xmlns:a16="http://schemas.microsoft.com/office/drawing/2014/main" id="{4A31D440-FD35-4ECF-8D55-6C9182366564}"/>
              </a:ext>
            </a:extLst>
          </p:cNvPr>
          <p:cNvPicPr>
            <a:picLocks noChangeAspect="1"/>
          </p:cNvPicPr>
          <p:nvPr/>
        </p:nvPicPr>
        <p:blipFill>
          <a:blip r:embed="rId4"/>
          <a:stretch>
            <a:fillRect/>
          </a:stretch>
        </p:blipFill>
        <p:spPr>
          <a:xfrm>
            <a:off x="523571" y="1881277"/>
            <a:ext cx="4421108" cy="3847171"/>
          </a:xfrm>
          <a:prstGeom prst="rect">
            <a:avLst/>
          </a:prstGeom>
        </p:spPr>
      </p:pic>
      <p:sp>
        <p:nvSpPr>
          <p:cNvPr id="8" name="TextBox 7">
            <a:extLst>
              <a:ext uri="{FF2B5EF4-FFF2-40B4-BE49-F238E27FC236}">
                <a16:creationId xmlns:a16="http://schemas.microsoft.com/office/drawing/2014/main" id="{2C0EE587-5FAB-4140-83CE-14A573D33C91}"/>
              </a:ext>
            </a:extLst>
          </p:cNvPr>
          <p:cNvSpPr txBox="1"/>
          <p:nvPr/>
        </p:nvSpPr>
        <p:spPr>
          <a:xfrm>
            <a:off x="1413159" y="1550332"/>
            <a:ext cx="9796272" cy="307777"/>
          </a:xfrm>
          <a:prstGeom prst="rect">
            <a:avLst/>
          </a:prstGeom>
          <a:noFill/>
        </p:spPr>
        <p:txBody>
          <a:bodyPr wrap="none" rtlCol="0">
            <a:spAutoFit/>
          </a:bodyPr>
          <a:lstStyle/>
          <a:p>
            <a:r>
              <a:rPr lang="ru-RU" dirty="0" err="1"/>
              <a:t>Set</a:t>
            </a:r>
            <a:r>
              <a:rPr lang="ru-RU" dirty="0"/>
              <a:t>-</a:t>
            </a:r>
            <a:r>
              <a:rPr lang="ru-RU" dirty="0" err="1"/>
              <a:t>user</a:t>
            </a:r>
            <a:r>
              <a:rPr lang="ru-RU" dirty="0"/>
              <a:t>-ID и </a:t>
            </a:r>
            <a:r>
              <a:rPr lang="ru-RU" dirty="0" err="1"/>
              <a:t>Set</a:t>
            </a:r>
            <a:r>
              <a:rPr lang="ru-RU" dirty="0"/>
              <a:t>-</a:t>
            </a:r>
            <a:r>
              <a:rPr lang="ru-RU" dirty="0" err="1"/>
              <a:t>group</a:t>
            </a:r>
            <a:r>
              <a:rPr lang="ru-RU" dirty="0"/>
              <a:t>-ID биты. Исполняемый файл с такими битами меняет EUID процесса на UID владельца</a:t>
            </a:r>
          </a:p>
        </p:txBody>
      </p:sp>
      <p:pic>
        <p:nvPicPr>
          <p:cNvPr id="2" name="Picture 1">
            <a:extLst>
              <a:ext uri="{FF2B5EF4-FFF2-40B4-BE49-F238E27FC236}">
                <a16:creationId xmlns:a16="http://schemas.microsoft.com/office/drawing/2014/main" id="{E7BF814A-F008-4CC5-895B-3DBAE00C07BB}"/>
              </a:ext>
            </a:extLst>
          </p:cNvPr>
          <p:cNvPicPr>
            <a:picLocks noChangeAspect="1"/>
          </p:cNvPicPr>
          <p:nvPr/>
        </p:nvPicPr>
        <p:blipFill>
          <a:blip r:embed="rId5"/>
          <a:stretch>
            <a:fillRect/>
          </a:stretch>
        </p:blipFill>
        <p:spPr>
          <a:xfrm>
            <a:off x="457201" y="1933472"/>
            <a:ext cx="8697950" cy="4051291"/>
          </a:xfrm>
          <a:prstGeom prst="rect">
            <a:avLst/>
          </a:prstGeom>
        </p:spPr>
      </p:pic>
      <p:pic>
        <p:nvPicPr>
          <p:cNvPr id="7" name="Picture 6">
            <a:extLst>
              <a:ext uri="{FF2B5EF4-FFF2-40B4-BE49-F238E27FC236}">
                <a16:creationId xmlns:a16="http://schemas.microsoft.com/office/drawing/2014/main" id="{EE1CCD05-73F0-422B-BAD9-2552CBD44979}"/>
              </a:ext>
            </a:extLst>
          </p:cNvPr>
          <p:cNvPicPr>
            <a:picLocks noChangeAspect="1"/>
          </p:cNvPicPr>
          <p:nvPr/>
        </p:nvPicPr>
        <p:blipFill>
          <a:blip r:embed="rId6"/>
          <a:stretch>
            <a:fillRect/>
          </a:stretch>
        </p:blipFill>
        <p:spPr>
          <a:xfrm>
            <a:off x="523571" y="1930253"/>
            <a:ext cx="8631580" cy="4054510"/>
          </a:xfrm>
          <a:prstGeom prst="rect">
            <a:avLst/>
          </a:prstGeom>
        </p:spPr>
      </p:pic>
      <p:pic>
        <p:nvPicPr>
          <p:cNvPr id="9" name="Picture 8">
            <a:extLst>
              <a:ext uri="{FF2B5EF4-FFF2-40B4-BE49-F238E27FC236}">
                <a16:creationId xmlns:a16="http://schemas.microsoft.com/office/drawing/2014/main" id="{D6990D67-BB42-4B98-8C60-DF8A362B49BE}"/>
              </a:ext>
            </a:extLst>
          </p:cNvPr>
          <p:cNvPicPr>
            <a:picLocks noChangeAspect="1"/>
          </p:cNvPicPr>
          <p:nvPr/>
        </p:nvPicPr>
        <p:blipFill>
          <a:blip r:embed="rId7"/>
          <a:stretch>
            <a:fillRect/>
          </a:stretch>
        </p:blipFill>
        <p:spPr>
          <a:xfrm>
            <a:off x="523571" y="1930253"/>
            <a:ext cx="8631580" cy="4130795"/>
          </a:xfrm>
          <a:prstGeom prst="rect">
            <a:avLst/>
          </a:prstGeom>
        </p:spPr>
      </p:pic>
    </p:spTree>
    <p:extLst>
      <p:ext uri="{BB962C8B-B14F-4D97-AF65-F5344CB8AC3E}">
        <p14:creationId xmlns:p14="http://schemas.microsoft.com/office/powerpoint/2010/main" val="707753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a:latin typeface="+mj-lt"/>
              </a:rPr>
              <a:t>Real </a:t>
            </a:r>
            <a:r>
              <a:rPr lang="ru-RU" b="0" dirty="0">
                <a:latin typeface="+mj-lt"/>
              </a:rPr>
              <a:t>и </a:t>
            </a:r>
            <a:r>
              <a:rPr lang="en-US" b="0" dirty="0">
                <a:latin typeface="+mj-lt"/>
              </a:rPr>
              <a:t>effective </a:t>
            </a:r>
            <a:r>
              <a:rPr lang="ru-RU" b="0" dirty="0">
                <a:latin typeface="+mj-lt"/>
              </a:rPr>
              <a:t>пользователь</a:t>
            </a:r>
            <a:r>
              <a:rPr lang="en-US" b="0" dirty="0">
                <a:latin typeface="+mj-lt"/>
              </a:rPr>
              <a:t> </a:t>
            </a:r>
            <a:r>
              <a:rPr lang="ru-RU" b="0" dirty="0">
                <a:latin typeface="+mj-lt"/>
              </a:rPr>
              <a:t>[</a:t>
            </a:r>
            <a:r>
              <a:rPr lang="en-US" b="0" dirty="0">
                <a:latin typeface="+mj-lt"/>
              </a:rPr>
              <a:t>2</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24</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786066" cy="307777"/>
          </a:xfrm>
          <a:prstGeom prst="rect">
            <a:avLst/>
          </a:prstGeom>
          <a:noFill/>
        </p:spPr>
        <p:txBody>
          <a:bodyPr wrap="none" rtlCol="0">
            <a:spAutoFit/>
          </a:bodyPr>
          <a:lstStyle/>
          <a:p>
            <a:r>
              <a:rPr lang="ru-RU" dirty="0">
                <a:hlinkClick r:id="rId3"/>
              </a:rPr>
              <a:t>10_</a:t>
            </a:r>
            <a:r>
              <a:rPr lang="en-US" dirty="0">
                <a:hlinkClick r:id="rId3"/>
              </a:rPr>
              <a:t>users/4_setuid.c</a:t>
            </a:r>
            <a:endParaRPr lang="ru-RU" dirty="0"/>
          </a:p>
        </p:txBody>
      </p:sp>
      <p:pic>
        <p:nvPicPr>
          <p:cNvPr id="3" name="Picture 2">
            <a:extLst>
              <a:ext uri="{FF2B5EF4-FFF2-40B4-BE49-F238E27FC236}">
                <a16:creationId xmlns:a16="http://schemas.microsoft.com/office/drawing/2014/main" id="{4A31D440-FD35-4ECF-8D55-6C9182366564}"/>
              </a:ext>
            </a:extLst>
          </p:cNvPr>
          <p:cNvPicPr>
            <a:picLocks noChangeAspect="1"/>
          </p:cNvPicPr>
          <p:nvPr/>
        </p:nvPicPr>
        <p:blipFill>
          <a:blip r:embed="rId4"/>
          <a:stretch>
            <a:fillRect/>
          </a:stretch>
        </p:blipFill>
        <p:spPr>
          <a:xfrm>
            <a:off x="523571" y="1881277"/>
            <a:ext cx="4421108" cy="3847171"/>
          </a:xfrm>
          <a:prstGeom prst="rect">
            <a:avLst/>
          </a:prstGeom>
        </p:spPr>
      </p:pic>
      <p:sp>
        <p:nvSpPr>
          <p:cNvPr id="8" name="TextBox 7">
            <a:extLst>
              <a:ext uri="{FF2B5EF4-FFF2-40B4-BE49-F238E27FC236}">
                <a16:creationId xmlns:a16="http://schemas.microsoft.com/office/drawing/2014/main" id="{2C0EE587-5FAB-4140-83CE-14A573D33C91}"/>
              </a:ext>
            </a:extLst>
          </p:cNvPr>
          <p:cNvSpPr txBox="1"/>
          <p:nvPr/>
        </p:nvSpPr>
        <p:spPr>
          <a:xfrm>
            <a:off x="1413159" y="1550332"/>
            <a:ext cx="9796272" cy="307777"/>
          </a:xfrm>
          <a:prstGeom prst="rect">
            <a:avLst/>
          </a:prstGeom>
          <a:noFill/>
        </p:spPr>
        <p:txBody>
          <a:bodyPr wrap="none" rtlCol="0">
            <a:spAutoFit/>
          </a:bodyPr>
          <a:lstStyle/>
          <a:p>
            <a:r>
              <a:rPr lang="ru-RU" dirty="0" err="1"/>
              <a:t>Set</a:t>
            </a:r>
            <a:r>
              <a:rPr lang="ru-RU" dirty="0"/>
              <a:t>-</a:t>
            </a:r>
            <a:r>
              <a:rPr lang="ru-RU" dirty="0" err="1"/>
              <a:t>user</a:t>
            </a:r>
            <a:r>
              <a:rPr lang="ru-RU" dirty="0"/>
              <a:t>-ID и </a:t>
            </a:r>
            <a:r>
              <a:rPr lang="ru-RU" dirty="0" err="1"/>
              <a:t>Set</a:t>
            </a:r>
            <a:r>
              <a:rPr lang="ru-RU" dirty="0"/>
              <a:t>-</a:t>
            </a:r>
            <a:r>
              <a:rPr lang="ru-RU" dirty="0" err="1"/>
              <a:t>group</a:t>
            </a:r>
            <a:r>
              <a:rPr lang="ru-RU" dirty="0"/>
              <a:t>-ID биты. Исполняемый файл с такими битами меняет EUID процесса на UID владельца</a:t>
            </a:r>
          </a:p>
        </p:txBody>
      </p:sp>
      <p:pic>
        <p:nvPicPr>
          <p:cNvPr id="2" name="Picture 1">
            <a:extLst>
              <a:ext uri="{FF2B5EF4-FFF2-40B4-BE49-F238E27FC236}">
                <a16:creationId xmlns:a16="http://schemas.microsoft.com/office/drawing/2014/main" id="{E7BF814A-F008-4CC5-895B-3DBAE00C07BB}"/>
              </a:ext>
            </a:extLst>
          </p:cNvPr>
          <p:cNvPicPr>
            <a:picLocks noChangeAspect="1"/>
          </p:cNvPicPr>
          <p:nvPr/>
        </p:nvPicPr>
        <p:blipFill>
          <a:blip r:embed="rId5"/>
          <a:stretch>
            <a:fillRect/>
          </a:stretch>
        </p:blipFill>
        <p:spPr>
          <a:xfrm>
            <a:off x="457201" y="1933472"/>
            <a:ext cx="8697950" cy="4051291"/>
          </a:xfrm>
          <a:prstGeom prst="rect">
            <a:avLst/>
          </a:prstGeom>
        </p:spPr>
      </p:pic>
      <p:pic>
        <p:nvPicPr>
          <p:cNvPr id="7" name="Picture 6">
            <a:extLst>
              <a:ext uri="{FF2B5EF4-FFF2-40B4-BE49-F238E27FC236}">
                <a16:creationId xmlns:a16="http://schemas.microsoft.com/office/drawing/2014/main" id="{EE1CCD05-73F0-422B-BAD9-2552CBD44979}"/>
              </a:ext>
            </a:extLst>
          </p:cNvPr>
          <p:cNvPicPr>
            <a:picLocks noChangeAspect="1"/>
          </p:cNvPicPr>
          <p:nvPr/>
        </p:nvPicPr>
        <p:blipFill>
          <a:blip r:embed="rId6"/>
          <a:stretch>
            <a:fillRect/>
          </a:stretch>
        </p:blipFill>
        <p:spPr>
          <a:xfrm>
            <a:off x="523571" y="1930253"/>
            <a:ext cx="8631580" cy="4054510"/>
          </a:xfrm>
          <a:prstGeom prst="rect">
            <a:avLst/>
          </a:prstGeom>
        </p:spPr>
      </p:pic>
      <p:pic>
        <p:nvPicPr>
          <p:cNvPr id="9" name="Picture 8">
            <a:extLst>
              <a:ext uri="{FF2B5EF4-FFF2-40B4-BE49-F238E27FC236}">
                <a16:creationId xmlns:a16="http://schemas.microsoft.com/office/drawing/2014/main" id="{D6990D67-BB42-4B98-8C60-DF8A362B49BE}"/>
              </a:ext>
            </a:extLst>
          </p:cNvPr>
          <p:cNvPicPr>
            <a:picLocks noChangeAspect="1"/>
          </p:cNvPicPr>
          <p:nvPr/>
        </p:nvPicPr>
        <p:blipFill>
          <a:blip r:embed="rId7"/>
          <a:stretch>
            <a:fillRect/>
          </a:stretch>
        </p:blipFill>
        <p:spPr>
          <a:xfrm>
            <a:off x="523571" y="1930253"/>
            <a:ext cx="8631580" cy="4130795"/>
          </a:xfrm>
          <a:prstGeom prst="rect">
            <a:avLst/>
          </a:prstGeom>
        </p:spPr>
      </p:pic>
      <p:pic>
        <p:nvPicPr>
          <p:cNvPr id="10" name="Picture 9">
            <a:extLst>
              <a:ext uri="{FF2B5EF4-FFF2-40B4-BE49-F238E27FC236}">
                <a16:creationId xmlns:a16="http://schemas.microsoft.com/office/drawing/2014/main" id="{12D4BC57-BD01-4940-84BC-D640816C07CD}"/>
              </a:ext>
            </a:extLst>
          </p:cNvPr>
          <p:cNvPicPr>
            <a:picLocks noChangeAspect="1"/>
          </p:cNvPicPr>
          <p:nvPr/>
        </p:nvPicPr>
        <p:blipFill>
          <a:blip r:embed="rId8"/>
          <a:stretch>
            <a:fillRect/>
          </a:stretch>
        </p:blipFill>
        <p:spPr>
          <a:xfrm>
            <a:off x="523571" y="1954630"/>
            <a:ext cx="8606080" cy="4051291"/>
          </a:xfrm>
          <a:prstGeom prst="rect">
            <a:avLst/>
          </a:prstGeom>
        </p:spPr>
      </p:pic>
    </p:spTree>
    <p:extLst>
      <p:ext uri="{BB962C8B-B14F-4D97-AF65-F5344CB8AC3E}">
        <p14:creationId xmlns:p14="http://schemas.microsoft.com/office/powerpoint/2010/main" val="191711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a:latin typeface="+mj-lt"/>
              </a:rPr>
              <a:t>Real </a:t>
            </a:r>
            <a:r>
              <a:rPr lang="ru-RU" b="0" dirty="0">
                <a:latin typeface="+mj-lt"/>
              </a:rPr>
              <a:t>и </a:t>
            </a:r>
            <a:r>
              <a:rPr lang="en-US" b="0" dirty="0">
                <a:latin typeface="+mj-lt"/>
              </a:rPr>
              <a:t>effective </a:t>
            </a:r>
            <a:r>
              <a:rPr lang="ru-RU" b="0" dirty="0">
                <a:latin typeface="+mj-lt"/>
              </a:rPr>
              <a:t>пользователь</a:t>
            </a:r>
            <a:r>
              <a:rPr lang="en-US" b="0" dirty="0">
                <a:latin typeface="+mj-lt"/>
              </a:rPr>
              <a:t> </a:t>
            </a:r>
            <a:r>
              <a:rPr lang="ru-RU" b="0" dirty="0">
                <a:latin typeface="+mj-lt"/>
              </a:rPr>
              <a:t>[</a:t>
            </a:r>
            <a:r>
              <a:rPr lang="en-US" b="0" dirty="0">
                <a:latin typeface="+mj-lt"/>
              </a:rPr>
              <a:t>2</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25</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786066" cy="307777"/>
          </a:xfrm>
          <a:prstGeom prst="rect">
            <a:avLst/>
          </a:prstGeom>
          <a:noFill/>
        </p:spPr>
        <p:txBody>
          <a:bodyPr wrap="none" rtlCol="0">
            <a:spAutoFit/>
          </a:bodyPr>
          <a:lstStyle/>
          <a:p>
            <a:r>
              <a:rPr lang="ru-RU" dirty="0">
                <a:hlinkClick r:id="rId3"/>
              </a:rPr>
              <a:t>10_</a:t>
            </a:r>
            <a:r>
              <a:rPr lang="en-US" dirty="0">
                <a:hlinkClick r:id="rId3"/>
              </a:rPr>
              <a:t>users/4_setuid.c</a:t>
            </a:r>
            <a:endParaRPr lang="ru-RU" dirty="0"/>
          </a:p>
        </p:txBody>
      </p:sp>
      <p:pic>
        <p:nvPicPr>
          <p:cNvPr id="3" name="Picture 2">
            <a:extLst>
              <a:ext uri="{FF2B5EF4-FFF2-40B4-BE49-F238E27FC236}">
                <a16:creationId xmlns:a16="http://schemas.microsoft.com/office/drawing/2014/main" id="{4A31D440-FD35-4ECF-8D55-6C9182366564}"/>
              </a:ext>
            </a:extLst>
          </p:cNvPr>
          <p:cNvPicPr>
            <a:picLocks noChangeAspect="1"/>
          </p:cNvPicPr>
          <p:nvPr/>
        </p:nvPicPr>
        <p:blipFill>
          <a:blip r:embed="rId4"/>
          <a:stretch>
            <a:fillRect/>
          </a:stretch>
        </p:blipFill>
        <p:spPr>
          <a:xfrm>
            <a:off x="523571" y="1881277"/>
            <a:ext cx="4421108" cy="3847171"/>
          </a:xfrm>
          <a:prstGeom prst="rect">
            <a:avLst/>
          </a:prstGeom>
        </p:spPr>
      </p:pic>
      <p:sp>
        <p:nvSpPr>
          <p:cNvPr id="8" name="TextBox 7">
            <a:extLst>
              <a:ext uri="{FF2B5EF4-FFF2-40B4-BE49-F238E27FC236}">
                <a16:creationId xmlns:a16="http://schemas.microsoft.com/office/drawing/2014/main" id="{2C0EE587-5FAB-4140-83CE-14A573D33C91}"/>
              </a:ext>
            </a:extLst>
          </p:cNvPr>
          <p:cNvSpPr txBox="1"/>
          <p:nvPr/>
        </p:nvSpPr>
        <p:spPr>
          <a:xfrm>
            <a:off x="1413159" y="1550332"/>
            <a:ext cx="9796272" cy="307777"/>
          </a:xfrm>
          <a:prstGeom prst="rect">
            <a:avLst/>
          </a:prstGeom>
          <a:noFill/>
        </p:spPr>
        <p:txBody>
          <a:bodyPr wrap="none" rtlCol="0">
            <a:spAutoFit/>
          </a:bodyPr>
          <a:lstStyle/>
          <a:p>
            <a:r>
              <a:rPr lang="ru-RU" dirty="0" err="1"/>
              <a:t>Set</a:t>
            </a:r>
            <a:r>
              <a:rPr lang="ru-RU" dirty="0"/>
              <a:t>-</a:t>
            </a:r>
            <a:r>
              <a:rPr lang="ru-RU" dirty="0" err="1"/>
              <a:t>user</a:t>
            </a:r>
            <a:r>
              <a:rPr lang="ru-RU" dirty="0"/>
              <a:t>-ID и </a:t>
            </a:r>
            <a:r>
              <a:rPr lang="ru-RU" dirty="0" err="1"/>
              <a:t>Set</a:t>
            </a:r>
            <a:r>
              <a:rPr lang="ru-RU" dirty="0"/>
              <a:t>-</a:t>
            </a:r>
            <a:r>
              <a:rPr lang="ru-RU" dirty="0" err="1"/>
              <a:t>group</a:t>
            </a:r>
            <a:r>
              <a:rPr lang="ru-RU" dirty="0"/>
              <a:t>-ID биты. Исполняемый файл с такими битами меняет EUID процесса на UID владельца</a:t>
            </a:r>
          </a:p>
        </p:txBody>
      </p:sp>
      <p:pic>
        <p:nvPicPr>
          <p:cNvPr id="2" name="Picture 1">
            <a:extLst>
              <a:ext uri="{FF2B5EF4-FFF2-40B4-BE49-F238E27FC236}">
                <a16:creationId xmlns:a16="http://schemas.microsoft.com/office/drawing/2014/main" id="{E7BF814A-F008-4CC5-895B-3DBAE00C07BB}"/>
              </a:ext>
            </a:extLst>
          </p:cNvPr>
          <p:cNvPicPr>
            <a:picLocks noChangeAspect="1"/>
          </p:cNvPicPr>
          <p:nvPr/>
        </p:nvPicPr>
        <p:blipFill>
          <a:blip r:embed="rId5"/>
          <a:stretch>
            <a:fillRect/>
          </a:stretch>
        </p:blipFill>
        <p:spPr>
          <a:xfrm>
            <a:off x="457201" y="1933472"/>
            <a:ext cx="8697950" cy="4051291"/>
          </a:xfrm>
          <a:prstGeom prst="rect">
            <a:avLst/>
          </a:prstGeom>
        </p:spPr>
      </p:pic>
      <p:pic>
        <p:nvPicPr>
          <p:cNvPr id="7" name="Picture 6">
            <a:extLst>
              <a:ext uri="{FF2B5EF4-FFF2-40B4-BE49-F238E27FC236}">
                <a16:creationId xmlns:a16="http://schemas.microsoft.com/office/drawing/2014/main" id="{EE1CCD05-73F0-422B-BAD9-2552CBD44979}"/>
              </a:ext>
            </a:extLst>
          </p:cNvPr>
          <p:cNvPicPr>
            <a:picLocks noChangeAspect="1"/>
          </p:cNvPicPr>
          <p:nvPr/>
        </p:nvPicPr>
        <p:blipFill>
          <a:blip r:embed="rId6"/>
          <a:stretch>
            <a:fillRect/>
          </a:stretch>
        </p:blipFill>
        <p:spPr>
          <a:xfrm>
            <a:off x="523571" y="1930253"/>
            <a:ext cx="8631580" cy="4054510"/>
          </a:xfrm>
          <a:prstGeom prst="rect">
            <a:avLst/>
          </a:prstGeom>
        </p:spPr>
      </p:pic>
      <p:pic>
        <p:nvPicPr>
          <p:cNvPr id="9" name="Picture 8">
            <a:extLst>
              <a:ext uri="{FF2B5EF4-FFF2-40B4-BE49-F238E27FC236}">
                <a16:creationId xmlns:a16="http://schemas.microsoft.com/office/drawing/2014/main" id="{D6990D67-BB42-4B98-8C60-DF8A362B49BE}"/>
              </a:ext>
            </a:extLst>
          </p:cNvPr>
          <p:cNvPicPr>
            <a:picLocks noChangeAspect="1"/>
          </p:cNvPicPr>
          <p:nvPr/>
        </p:nvPicPr>
        <p:blipFill>
          <a:blip r:embed="rId7"/>
          <a:stretch>
            <a:fillRect/>
          </a:stretch>
        </p:blipFill>
        <p:spPr>
          <a:xfrm>
            <a:off x="523571" y="1930253"/>
            <a:ext cx="8631580" cy="4130795"/>
          </a:xfrm>
          <a:prstGeom prst="rect">
            <a:avLst/>
          </a:prstGeom>
        </p:spPr>
      </p:pic>
      <p:pic>
        <p:nvPicPr>
          <p:cNvPr id="10" name="Picture 9">
            <a:extLst>
              <a:ext uri="{FF2B5EF4-FFF2-40B4-BE49-F238E27FC236}">
                <a16:creationId xmlns:a16="http://schemas.microsoft.com/office/drawing/2014/main" id="{12D4BC57-BD01-4940-84BC-D640816C07CD}"/>
              </a:ext>
            </a:extLst>
          </p:cNvPr>
          <p:cNvPicPr>
            <a:picLocks noChangeAspect="1"/>
          </p:cNvPicPr>
          <p:nvPr/>
        </p:nvPicPr>
        <p:blipFill>
          <a:blip r:embed="rId8"/>
          <a:stretch>
            <a:fillRect/>
          </a:stretch>
        </p:blipFill>
        <p:spPr>
          <a:xfrm>
            <a:off x="523571" y="1954630"/>
            <a:ext cx="8606080" cy="4051291"/>
          </a:xfrm>
          <a:prstGeom prst="rect">
            <a:avLst/>
          </a:prstGeom>
        </p:spPr>
      </p:pic>
      <p:pic>
        <p:nvPicPr>
          <p:cNvPr id="11" name="Picture 10">
            <a:extLst>
              <a:ext uri="{FF2B5EF4-FFF2-40B4-BE49-F238E27FC236}">
                <a16:creationId xmlns:a16="http://schemas.microsoft.com/office/drawing/2014/main" id="{5A4B3074-2DE8-4730-8E4F-809216F457ED}"/>
              </a:ext>
            </a:extLst>
          </p:cNvPr>
          <p:cNvPicPr>
            <a:picLocks noChangeAspect="1"/>
          </p:cNvPicPr>
          <p:nvPr/>
        </p:nvPicPr>
        <p:blipFill>
          <a:blip r:embed="rId9"/>
          <a:stretch>
            <a:fillRect/>
          </a:stretch>
        </p:blipFill>
        <p:spPr>
          <a:xfrm>
            <a:off x="523571" y="1922065"/>
            <a:ext cx="8606079" cy="4070886"/>
          </a:xfrm>
          <a:prstGeom prst="rect">
            <a:avLst/>
          </a:prstGeom>
        </p:spPr>
      </p:pic>
    </p:spTree>
    <p:extLst>
      <p:ext uri="{BB962C8B-B14F-4D97-AF65-F5344CB8AC3E}">
        <p14:creationId xmlns:p14="http://schemas.microsoft.com/office/powerpoint/2010/main" val="1213146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[1]</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26</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13" name="Picture 12">
            <a:extLst>
              <a:ext uri="{FF2B5EF4-FFF2-40B4-BE49-F238E27FC236}">
                <a16:creationId xmlns:a16="http://schemas.microsoft.com/office/drawing/2014/main" id="{F150CDB8-77BF-4867-AE2C-DC80D7FED689}"/>
              </a:ext>
            </a:extLst>
          </p:cNvPr>
          <p:cNvPicPr>
            <a:picLocks noChangeAspect="1"/>
          </p:cNvPicPr>
          <p:nvPr/>
        </p:nvPicPr>
        <p:blipFill>
          <a:blip r:embed="rId4"/>
          <a:stretch>
            <a:fillRect/>
          </a:stretch>
        </p:blipFill>
        <p:spPr>
          <a:xfrm>
            <a:off x="490860" y="1514369"/>
            <a:ext cx="7118699" cy="4772722"/>
          </a:xfrm>
          <a:prstGeom prst="rect">
            <a:avLst/>
          </a:prstGeom>
        </p:spPr>
      </p:pic>
    </p:spTree>
    <p:extLst>
      <p:ext uri="{BB962C8B-B14F-4D97-AF65-F5344CB8AC3E}">
        <p14:creationId xmlns:p14="http://schemas.microsoft.com/office/powerpoint/2010/main" val="1348306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[1]</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27</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7911790" y="6188927"/>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13" name="Picture 12">
            <a:extLst>
              <a:ext uri="{FF2B5EF4-FFF2-40B4-BE49-F238E27FC236}">
                <a16:creationId xmlns:a16="http://schemas.microsoft.com/office/drawing/2014/main" id="{F150CDB8-77BF-4867-AE2C-DC80D7FED689}"/>
              </a:ext>
            </a:extLst>
          </p:cNvPr>
          <p:cNvPicPr>
            <a:picLocks noChangeAspect="1"/>
          </p:cNvPicPr>
          <p:nvPr/>
        </p:nvPicPr>
        <p:blipFill>
          <a:blip r:embed="rId4"/>
          <a:stretch>
            <a:fillRect/>
          </a:stretch>
        </p:blipFill>
        <p:spPr>
          <a:xfrm>
            <a:off x="490860" y="1514369"/>
            <a:ext cx="7118699" cy="4772722"/>
          </a:xfrm>
          <a:prstGeom prst="rect">
            <a:avLst/>
          </a:prstGeom>
        </p:spPr>
      </p:pic>
      <p:pic>
        <p:nvPicPr>
          <p:cNvPr id="2" name="Picture 1">
            <a:extLst>
              <a:ext uri="{FF2B5EF4-FFF2-40B4-BE49-F238E27FC236}">
                <a16:creationId xmlns:a16="http://schemas.microsoft.com/office/drawing/2014/main" id="{055908CC-8778-4FBB-86B8-7E232FFB96A5}"/>
              </a:ext>
            </a:extLst>
          </p:cNvPr>
          <p:cNvPicPr>
            <a:picLocks noChangeAspect="1"/>
          </p:cNvPicPr>
          <p:nvPr/>
        </p:nvPicPr>
        <p:blipFill>
          <a:blip r:embed="rId5"/>
          <a:stretch>
            <a:fillRect/>
          </a:stretch>
        </p:blipFill>
        <p:spPr>
          <a:xfrm>
            <a:off x="490860" y="1530163"/>
            <a:ext cx="7272113" cy="4812981"/>
          </a:xfrm>
          <a:prstGeom prst="rect">
            <a:avLst/>
          </a:prstGeom>
        </p:spPr>
      </p:pic>
    </p:spTree>
    <p:extLst>
      <p:ext uri="{BB962C8B-B14F-4D97-AF65-F5344CB8AC3E}">
        <p14:creationId xmlns:p14="http://schemas.microsoft.com/office/powerpoint/2010/main" val="1198093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[1]</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28</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13" name="Picture 12">
            <a:extLst>
              <a:ext uri="{FF2B5EF4-FFF2-40B4-BE49-F238E27FC236}">
                <a16:creationId xmlns:a16="http://schemas.microsoft.com/office/drawing/2014/main" id="{F150CDB8-77BF-4867-AE2C-DC80D7FED689}"/>
              </a:ext>
            </a:extLst>
          </p:cNvPr>
          <p:cNvPicPr>
            <a:picLocks noChangeAspect="1"/>
          </p:cNvPicPr>
          <p:nvPr/>
        </p:nvPicPr>
        <p:blipFill>
          <a:blip r:embed="rId4"/>
          <a:stretch>
            <a:fillRect/>
          </a:stretch>
        </p:blipFill>
        <p:spPr>
          <a:xfrm>
            <a:off x="490860" y="1514369"/>
            <a:ext cx="7118699" cy="4772722"/>
          </a:xfrm>
          <a:prstGeom prst="rect">
            <a:avLst/>
          </a:prstGeom>
        </p:spPr>
      </p:pic>
      <p:pic>
        <p:nvPicPr>
          <p:cNvPr id="2" name="Picture 1">
            <a:extLst>
              <a:ext uri="{FF2B5EF4-FFF2-40B4-BE49-F238E27FC236}">
                <a16:creationId xmlns:a16="http://schemas.microsoft.com/office/drawing/2014/main" id="{055908CC-8778-4FBB-86B8-7E232FFB96A5}"/>
              </a:ext>
            </a:extLst>
          </p:cNvPr>
          <p:cNvPicPr>
            <a:picLocks noChangeAspect="1"/>
          </p:cNvPicPr>
          <p:nvPr/>
        </p:nvPicPr>
        <p:blipFill>
          <a:blip r:embed="rId5"/>
          <a:stretch>
            <a:fillRect/>
          </a:stretch>
        </p:blipFill>
        <p:spPr>
          <a:xfrm>
            <a:off x="490860" y="1530163"/>
            <a:ext cx="7272113" cy="4812981"/>
          </a:xfrm>
          <a:prstGeom prst="rect">
            <a:avLst/>
          </a:prstGeom>
        </p:spPr>
      </p:pic>
      <p:pic>
        <p:nvPicPr>
          <p:cNvPr id="3" name="Picture 2">
            <a:extLst>
              <a:ext uri="{FF2B5EF4-FFF2-40B4-BE49-F238E27FC236}">
                <a16:creationId xmlns:a16="http://schemas.microsoft.com/office/drawing/2014/main" id="{548F699A-40A5-439C-981B-162300FE83BF}"/>
              </a:ext>
            </a:extLst>
          </p:cNvPr>
          <p:cNvPicPr>
            <a:picLocks noChangeAspect="1"/>
          </p:cNvPicPr>
          <p:nvPr/>
        </p:nvPicPr>
        <p:blipFill>
          <a:blip r:embed="rId6"/>
          <a:stretch>
            <a:fillRect/>
          </a:stretch>
        </p:blipFill>
        <p:spPr>
          <a:xfrm>
            <a:off x="490860" y="1514369"/>
            <a:ext cx="7616192" cy="5029042"/>
          </a:xfrm>
          <a:prstGeom prst="rect">
            <a:avLst/>
          </a:prstGeom>
        </p:spPr>
      </p:pic>
    </p:spTree>
    <p:extLst>
      <p:ext uri="{BB962C8B-B14F-4D97-AF65-F5344CB8AC3E}">
        <p14:creationId xmlns:p14="http://schemas.microsoft.com/office/powerpoint/2010/main" val="3261146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[1]</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29</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13" name="Picture 12">
            <a:extLst>
              <a:ext uri="{FF2B5EF4-FFF2-40B4-BE49-F238E27FC236}">
                <a16:creationId xmlns:a16="http://schemas.microsoft.com/office/drawing/2014/main" id="{F150CDB8-77BF-4867-AE2C-DC80D7FED689}"/>
              </a:ext>
            </a:extLst>
          </p:cNvPr>
          <p:cNvPicPr>
            <a:picLocks noChangeAspect="1"/>
          </p:cNvPicPr>
          <p:nvPr/>
        </p:nvPicPr>
        <p:blipFill>
          <a:blip r:embed="rId4"/>
          <a:stretch>
            <a:fillRect/>
          </a:stretch>
        </p:blipFill>
        <p:spPr>
          <a:xfrm>
            <a:off x="490860" y="1514369"/>
            <a:ext cx="7118699" cy="4772722"/>
          </a:xfrm>
          <a:prstGeom prst="rect">
            <a:avLst/>
          </a:prstGeom>
        </p:spPr>
      </p:pic>
      <p:pic>
        <p:nvPicPr>
          <p:cNvPr id="2" name="Picture 1">
            <a:extLst>
              <a:ext uri="{FF2B5EF4-FFF2-40B4-BE49-F238E27FC236}">
                <a16:creationId xmlns:a16="http://schemas.microsoft.com/office/drawing/2014/main" id="{055908CC-8778-4FBB-86B8-7E232FFB96A5}"/>
              </a:ext>
            </a:extLst>
          </p:cNvPr>
          <p:cNvPicPr>
            <a:picLocks noChangeAspect="1"/>
          </p:cNvPicPr>
          <p:nvPr/>
        </p:nvPicPr>
        <p:blipFill>
          <a:blip r:embed="rId5"/>
          <a:stretch>
            <a:fillRect/>
          </a:stretch>
        </p:blipFill>
        <p:spPr>
          <a:xfrm>
            <a:off x="490860" y="1530163"/>
            <a:ext cx="7272113" cy="4812981"/>
          </a:xfrm>
          <a:prstGeom prst="rect">
            <a:avLst/>
          </a:prstGeom>
        </p:spPr>
      </p:pic>
      <p:pic>
        <p:nvPicPr>
          <p:cNvPr id="3" name="Picture 2">
            <a:extLst>
              <a:ext uri="{FF2B5EF4-FFF2-40B4-BE49-F238E27FC236}">
                <a16:creationId xmlns:a16="http://schemas.microsoft.com/office/drawing/2014/main" id="{548F699A-40A5-439C-981B-162300FE83BF}"/>
              </a:ext>
            </a:extLst>
          </p:cNvPr>
          <p:cNvPicPr>
            <a:picLocks noChangeAspect="1"/>
          </p:cNvPicPr>
          <p:nvPr/>
        </p:nvPicPr>
        <p:blipFill>
          <a:blip r:embed="rId6"/>
          <a:stretch>
            <a:fillRect/>
          </a:stretch>
        </p:blipFill>
        <p:spPr>
          <a:xfrm>
            <a:off x="490860" y="1514369"/>
            <a:ext cx="7616192" cy="5029042"/>
          </a:xfrm>
          <a:prstGeom prst="rect">
            <a:avLst/>
          </a:prstGeom>
        </p:spPr>
      </p:pic>
      <p:pic>
        <p:nvPicPr>
          <p:cNvPr id="7" name="Picture 6">
            <a:extLst>
              <a:ext uri="{FF2B5EF4-FFF2-40B4-BE49-F238E27FC236}">
                <a16:creationId xmlns:a16="http://schemas.microsoft.com/office/drawing/2014/main" id="{1F1EC31A-945A-40D9-8EA1-4DD54E5761D6}"/>
              </a:ext>
            </a:extLst>
          </p:cNvPr>
          <p:cNvPicPr>
            <a:picLocks noChangeAspect="1"/>
          </p:cNvPicPr>
          <p:nvPr/>
        </p:nvPicPr>
        <p:blipFill>
          <a:blip r:embed="rId7"/>
          <a:stretch>
            <a:fillRect/>
          </a:stretch>
        </p:blipFill>
        <p:spPr>
          <a:xfrm>
            <a:off x="487833" y="1536937"/>
            <a:ext cx="7578426" cy="5006473"/>
          </a:xfrm>
          <a:prstGeom prst="rect">
            <a:avLst/>
          </a:prstGeom>
        </p:spPr>
      </p:pic>
    </p:spTree>
    <p:extLst>
      <p:ext uri="{BB962C8B-B14F-4D97-AF65-F5344CB8AC3E}">
        <p14:creationId xmlns:p14="http://schemas.microsoft.com/office/powerpoint/2010/main" val="313695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cabc1c5b11_0_10"/>
          <p:cNvSpPr txBox="1">
            <a:spLocks noGrp="1"/>
          </p:cNvSpPr>
          <p:nvPr>
            <p:ph type="body" idx="2"/>
          </p:nvPr>
        </p:nvSpPr>
        <p:spPr>
          <a:xfrm>
            <a:off x="7487278" y="1996403"/>
            <a:ext cx="3458400" cy="144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Напоминание отметиться</a:t>
            </a:r>
            <a:br>
              <a:rPr lang="ru-RU"/>
            </a:br>
            <a:r>
              <a:rPr lang="ru-RU"/>
              <a:t>на портале</a:t>
            </a:r>
            <a:endParaRPr/>
          </a:p>
        </p:txBody>
      </p:sp>
      <p:sp>
        <p:nvSpPr>
          <p:cNvPr id="446" name="Google Shape;446;gcabc1c5b11_0_10"/>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5F6F6"/>
              </a:buClr>
              <a:buSzPts val="4800"/>
              <a:buFont typeface="Arial"/>
              <a:buNone/>
            </a:pPr>
            <a:r>
              <a:rPr lang="ru-RU"/>
              <a:t>#0</a:t>
            </a:r>
            <a:fld id="{00000000-1234-1234-1234-123412341234}" type="slidenum">
              <a:rPr lang="ru-RU"/>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[1]</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30</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13" name="Picture 12">
            <a:extLst>
              <a:ext uri="{FF2B5EF4-FFF2-40B4-BE49-F238E27FC236}">
                <a16:creationId xmlns:a16="http://schemas.microsoft.com/office/drawing/2014/main" id="{F150CDB8-77BF-4867-AE2C-DC80D7FED689}"/>
              </a:ext>
            </a:extLst>
          </p:cNvPr>
          <p:cNvPicPr>
            <a:picLocks noChangeAspect="1"/>
          </p:cNvPicPr>
          <p:nvPr/>
        </p:nvPicPr>
        <p:blipFill>
          <a:blip r:embed="rId4"/>
          <a:stretch>
            <a:fillRect/>
          </a:stretch>
        </p:blipFill>
        <p:spPr>
          <a:xfrm>
            <a:off x="490860" y="1514369"/>
            <a:ext cx="7118699" cy="4772722"/>
          </a:xfrm>
          <a:prstGeom prst="rect">
            <a:avLst/>
          </a:prstGeom>
        </p:spPr>
      </p:pic>
      <p:pic>
        <p:nvPicPr>
          <p:cNvPr id="2" name="Picture 1">
            <a:extLst>
              <a:ext uri="{FF2B5EF4-FFF2-40B4-BE49-F238E27FC236}">
                <a16:creationId xmlns:a16="http://schemas.microsoft.com/office/drawing/2014/main" id="{055908CC-8778-4FBB-86B8-7E232FFB96A5}"/>
              </a:ext>
            </a:extLst>
          </p:cNvPr>
          <p:cNvPicPr>
            <a:picLocks noChangeAspect="1"/>
          </p:cNvPicPr>
          <p:nvPr/>
        </p:nvPicPr>
        <p:blipFill>
          <a:blip r:embed="rId5"/>
          <a:stretch>
            <a:fillRect/>
          </a:stretch>
        </p:blipFill>
        <p:spPr>
          <a:xfrm>
            <a:off x="490860" y="1530163"/>
            <a:ext cx="7272113" cy="4812981"/>
          </a:xfrm>
          <a:prstGeom prst="rect">
            <a:avLst/>
          </a:prstGeom>
        </p:spPr>
      </p:pic>
      <p:pic>
        <p:nvPicPr>
          <p:cNvPr id="3" name="Picture 2">
            <a:extLst>
              <a:ext uri="{FF2B5EF4-FFF2-40B4-BE49-F238E27FC236}">
                <a16:creationId xmlns:a16="http://schemas.microsoft.com/office/drawing/2014/main" id="{548F699A-40A5-439C-981B-162300FE83BF}"/>
              </a:ext>
            </a:extLst>
          </p:cNvPr>
          <p:cNvPicPr>
            <a:picLocks noChangeAspect="1"/>
          </p:cNvPicPr>
          <p:nvPr/>
        </p:nvPicPr>
        <p:blipFill>
          <a:blip r:embed="rId6"/>
          <a:stretch>
            <a:fillRect/>
          </a:stretch>
        </p:blipFill>
        <p:spPr>
          <a:xfrm>
            <a:off x="490860" y="1514369"/>
            <a:ext cx="7616192" cy="5029042"/>
          </a:xfrm>
          <a:prstGeom prst="rect">
            <a:avLst/>
          </a:prstGeom>
        </p:spPr>
      </p:pic>
      <p:pic>
        <p:nvPicPr>
          <p:cNvPr id="7" name="Picture 6">
            <a:extLst>
              <a:ext uri="{FF2B5EF4-FFF2-40B4-BE49-F238E27FC236}">
                <a16:creationId xmlns:a16="http://schemas.microsoft.com/office/drawing/2014/main" id="{1F1EC31A-945A-40D9-8EA1-4DD54E5761D6}"/>
              </a:ext>
            </a:extLst>
          </p:cNvPr>
          <p:cNvPicPr>
            <a:picLocks noChangeAspect="1"/>
          </p:cNvPicPr>
          <p:nvPr/>
        </p:nvPicPr>
        <p:blipFill>
          <a:blip r:embed="rId7"/>
          <a:stretch>
            <a:fillRect/>
          </a:stretch>
        </p:blipFill>
        <p:spPr>
          <a:xfrm>
            <a:off x="487833" y="1536937"/>
            <a:ext cx="7578426" cy="5006473"/>
          </a:xfrm>
          <a:prstGeom prst="rect">
            <a:avLst/>
          </a:prstGeom>
        </p:spPr>
      </p:pic>
      <p:pic>
        <p:nvPicPr>
          <p:cNvPr id="8" name="Picture 7">
            <a:extLst>
              <a:ext uri="{FF2B5EF4-FFF2-40B4-BE49-F238E27FC236}">
                <a16:creationId xmlns:a16="http://schemas.microsoft.com/office/drawing/2014/main" id="{67E77C97-660F-4E7A-AD55-CA8532294FE9}"/>
              </a:ext>
            </a:extLst>
          </p:cNvPr>
          <p:cNvPicPr>
            <a:picLocks noChangeAspect="1"/>
          </p:cNvPicPr>
          <p:nvPr/>
        </p:nvPicPr>
        <p:blipFill>
          <a:blip r:embed="rId8"/>
          <a:stretch>
            <a:fillRect/>
          </a:stretch>
        </p:blipFill>
        <p:spPr>
          <a:xfrm>
            <a:off x="447040" y="1536935"/>
            <a:ext cx="7550142" cy="5012543"/>
          </a:xfrm>
          <a:prstGeom prst="rect">
            <a:avLst/>
          </a:prstGeom>
        </p:spPr>
      </p:pic>
    </p:spTree>
    <p:extLst>
      <p:ext uri="{BB962C8B-B14F-4D97-AF65-F5344CB8AC3E}">
        <p14:creationId xmlns:p14="http://schemas.microsoft.com/office/powerpoint/2010/main" val="363785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[2]</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31</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9" name="Picture 8">
            <a:extLst>
              <a:ext uri="{FF2B5EF4-FFF2-40B4-BE49-F238E27FC236}">
                <a16:creationId xmlns:a16="http://schemas.microsoft.com/office/drawing/2014/main" id="{445D364B-E7DF-48FE-A52D-8AEFB5FFE4FF}"/>
              </a:ext>
            </a:extLst>
          </p:cNvPr>
          <p:cNvPicPr>
            <a:picLocks noChangeAspect="1"/>
          </p:cNvPicPr>
          <p:nvPr/>
        </p:nvPicPr>
        <p:blipFill>
          <a:blip r:embed="rId4"/>
          <a:stretch>
            <a:fillRect/>
          </a:stretch>
        </p:blipFill>
        <p:spPr>
          <a:xfrm>
            <a:off x="271218" y="1424577"/>
            <a:ext cx="2933896" cy="1755471"/>
          </a:xfrm>
          <a:prstGeom prst="rect">
            <a:avLst/>
          </a:prstGeom>
        </p:spPr>
      </p:pic>
    </p:spTree>
    <p:extLst>
      <p:ext uri="{BB962C8B-B14F-4D97-AF65-F5344CB8AC3E}">
        <p14:creationId xmlns:p14="http://schemas.microsoft.com/office/powerpoint/2010/main" val="3022591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[2]</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32</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9" name="Picture 8">
            <a:extLst>
              <a:ext uri="{FF2B5EF4-FFF2-40B4-BE49-F238E27FC236}">
                <a16:creationId xmlns:a16="http://schemas.microsoft.com/office/drawing/2014/main" id="{445D364B-E7DF-48FE-A52D-8AEFB5FFE4FF}"/>
              </a:ext>
            </a:extLst>
          </p:cNvPr>
          <p:cNvPicPr>
            <a:picLocks noChangeAspect="1"/>
          </p:cNvPicPr>
          <p:nvPr/>
        </p:nvPicPr>
        <p:blipFill>
          <a:blip r:embed="rId4"/>
          <a:stretch>
            <a:fillRect/>
          </a:stretch>
        </p:blipFill>
        <p:spPr>
          <a:xfrm>
            <a:off x="271218" y="1424577"/>
            <a:ext cx="2933896" cy="1755471"/>
          </a:xfrm>
          <a:prstGeom prst="rect">
            <a:avLst/>
          </a:prstGeom>
        </p:spPr>
      </p:pic>
      <p:pic>
        <p:nvPicPr>
          <p:cNvPr id="10" name="Picture 9">
            <a:extLst>
              <a:ext uri="{FF2B5EF4-FFF2-40B4-BE49-F238E27FC236}">
                <a16:creationId xmlns:a16="http://schemas.microsoft.com/office/drawing/2014/main" id="{0F8C83F5-033A-4C9F-BF3D-0124A6EAB520}"/>
              </a:ext>
            </a:extLst>
          </p:cNvPr>
          <p:cNvPicPr>
            <a:picLocks noChangeAspect="1"/>
          </p:cNvPicPr>
          <p:nvPr/>
        </p:nvPicPr>
        <p:blipFill>
          <a:blip r:embed="rId5"/>
          <a:stretch>
            <a:fillRect/>
          </a:stretch>
        </p:blipFill>
        <p:spPr>
          <a:xfrm>
            <a:off x="321609" y="1461733"/>
            <a:ext cx="5078423" cy="1718315"/>
          </a:xfrm>
          <a:prstGeom prst="rect">
            <a:avLst/>
          </a:prstGeom>
        </p:spPr>
      </p:pic>
    </p:spTree>
    <p:extLst>
      <p:ext uri="{BB962C8B-B14F-4D97-AF65-F5344CB8AC3E}">
        <p14:creationId xmlns:p14="http://schemas.microsoft.com/office/powerpoint/2010/main" val="1075216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[2]</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33</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9" name="Picture 8">
            <a:extLst>
              <a:ext uri="{FF2B5EF4-FFF2-40B4-BE49-F238E27FC236}">
                <a16:creationId xmlns:a16="http://schemas.microsoft.com/office/drawing/2014/main" id="{445D364B-E7DF-48FE-A52D-8AEFB5FFE4FF}"/>
              </a:ext>
            </a:extLst>
          </p:cNvPr>
          <p:cNvPicPr>
            <a:picLocks noChangeAspect="1"/>
          </p:cNvPicPr>
          <p:nvPr/>
        </p:nvPicPr>
        <p:blipFill>
          <a:blip r:embed="rId4"/>
          <a:stretch>
            <a:fillRect/>
          </a:stretch>
        </p:blipFill>
        <p:spPr>
          <a:xfrm>
            <a:off x="271218" y="1424577"/>
            <a:ext cx="2933896" cy="1755471"/>
          </a:xfrm>
          <a:prstGeom prst="rect">
            <a:avLst/>
          </a:prstGeom>
        </p:spPr>
      </p:pic>
      <p:pic>
        <p:nvPicPr>
          <p:cNvPr id="10" name="Picture 9">
            <a:extLst>
              <a:ext uri="{FF2B5EF4-FFF2-40B4-BE49-F238E27FC236}">
                <a16:creationId xmlns:a16="http://schemas.microsoft.com/office/drawing/2014/main" id="{0F8C83F5-033A-4C9F-BF3D-0124A6EAB520}"/>
              </a:ext>
            </a:extLst>
          </p:cNvPr>
          <p:cNvPicPr>
            <a:picLocks noChangeAspect="1"/>
          </p:cNvPicPr>
          <p:nvPr/>
        </p:nvPicPr>
        <p:blipFill>
          <a:blip r:embed="rId5"/>
          <a:stretch>
            <a:fillRect/>
          </a:stretch>
        </p:blipFill>
        <p:spPr>
          <a:xfrm>
            <a:off x="321609" y="1461733"/>
            <a:ext cx="5078423" cy="1718315"/>
          </a:xfrm>
          <a:prstGeom prst="rect">
            <a:avLst/>
          </a:prstGeom>
        </p:spPr>
      </p:pic>
      <p:pic>
        <p:nvPicPr>
          <p:cNvPr id="2" name="Picture 1">
            <a:extLst>
              <a:ext uri="{FF2B5EF4-FFF2-40B4-BE49-F238E27FC236}">
                <a16:creationId xmlns:a16="http://schemas.microsoft.com/office/drawing/2014/main" id="{85555239-CB76-4E64-B273-24A9EBA631EF}"/>
              </a:ext>
            </a:extLst>
          </p:cNvPr>
          <p:cNvPicPr>
            <a:picLocks noChangeAspect="1"/>
          </p:cNvPicPr>
          <p:nvPr/>
        </p:nvPicPr>
        <p:blipFill>
          <a:blip r:embed="rId6"/>
          <a:stretch>
            <a:fillRect/>
          </a:stretch>
        </p:blipFill>
        <p:spPr>
          <a:xfrm>
            <a:off x="271218" y="1424577"/>
            <a:ext cx="5168048" cy="1723850"/>
          </a:xfrm>
          <a:prstGeom prst="rect">
            <a:avLst/>
          </a:prstGeom>
        </p:spPr>
      </p:pic>
    </p:spTree>
    <p:extLst>
      <p:ext uri="{BB962C8B-B14F-4D97-AF65-F5344CB8AC3E}">
        <p14:creationId xmlns:p14="http://schemas.microsoft.com/office/powerpoint/2010/main" val="2023228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[2]</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34</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9" name="Picture 8">
            <a:extLst>
              <a:ext uri="{FF2B5EF4-FFF2-40B4-BE49-F238E27FC236}">
                <a16:creationId xmlns:a16="http://schemas.microsoft.com/office/drawing/2014/main" id="{445D364B-E7DF-48FE-A52D-8AEFB5FFE4FF}"/>
              </a:ext>
            </a:extLst>
          </p:cNvPr>
          <p:cNvPicPr>
            <a:picLocks noChangeAspect="1"/>
          </p:cNvPicPr>
          <p:nvPr/>
        </p:nvPicPr>
        <p:blipFill>
          <a:blip r:embed="rId4"/>
          <a:stretch>
            <a:fillRect/>
          </a:stretch>
        </p:blipFill>
        <p:spPr>
          <a:xfrm>
            <a:off x="271218" y="1424577"/>
            <a:ext cx="2933896" cy="1755471"/>
          </a:xfrm>
          <a:prstGeom prst="rect">
            <a:avLst/>
          </a:prstGeom>
        </p:spPr>
      </p:pic>
      <p:pic>
        <p:nvPicPr>
          <p:cNvPr id="10" name="Picture 9">
            <a:extLst>
              <a:ext uri="{FF2B5EF4-FFF2-40B4-BE49-F238E27FC236}">
                <a16:creationId xmlns:a16="http://schemas.microsoft.com/office/drawing/2014/main" id="{0F8C83F5-033A-4C9F-BF3D-0124A6EAB520}"/>
              </a:ext>
            </a:extLst>
          </p:cNvPr>
          <p:cNvPicPr>
            <a:picLocks noChangeAspect="1"/>
          </p:cNvPicPr>
          <p:nvPr/>
        </p:nvPicPr>
        <p:blipFill>
          <a:blip r:embed="rId5"/>
          <a:stretch>
            <a:fillRect/>
          </a:stretch>
        </p:blipFill>
        <p:spPr>
          <a:xfrm>
            <a:off x="321609" y="1461733"/>
            <a:ext cx="5078423" cy="1718315"/>
          </a:xfrm>
          <a:prstGeom prst="rect">
            <a:avLst/>
          </a:prstGeom>
        </p:spPr>
      </p:pic>
      <p:pic>
        <p:nvPicPr>
          <p:cNvPr id="2" name="Picture 1">
            <a:extLst>
              <a:ext uri="{FF2B5EF4-FFF2-40B4-BE49-F238E27FC236}">
                <a16:creationId xmlns:a16="http://schemas.microsoft.com/office/drawing/2014/main" id="{85555239-CB76-4E64-B273-24A9EBA631EF}"/>
              </a:ext>
            </a:extLst>
          </p:cNvPr>
          <p:cNvPicPr>
            <a:picLocks noChangeAspect="1"/>
          </p:cNvPicPr>
          <p:nvPr/>
        </p:nvPicPr>
        <p:blipFill>
          <a:blip r:embed="rId6"/>
          <a:stretch>
            <a:fillRect/>
          </a:stretch>
        </p:blipFill>
        <p:spPr>
          <a:xfrm>
            <a:off x="271218" y="1424577"/>
            <a:ext cx="5168048" cy="1723850"/>
          </a:xfrm>
          <a:prstGeom prst="rect">
            <a:avLst/>
          </a:prstGeom>
        </p:spPr>
      </p:pic>
      <p:pic>
        <p:nvPicPr>
          <p:cNvPr id="3" name="Picture 2">
            <a:extLst>
              <a:ext uri="{FF2B5EF4-FFF2-40B4-BE49-F238E27FC236}">
                <a16:creationId xmlns:a16="http://schemas.microsoft.com/office/drawing/2014/main" id="{1E969EA6-4F60-4C01-B0F4-4F4ED7932CF1}"/>
              </a:ext>
            </a:extLst>
          </p:cNvPr>
          <p:cNvPicPr>
            <a:picLocks noChangeAspect="1"/>
          </p:cNvPicPr>
          <p:nvPr/>
        </p:nvPicPr>
        <p:blipFill>
          <a:blip r:embed="rId7"/>
          <a:stretch>
            <a:fillRect/>
          </a:stretch>
        </p:blipFill>
        <p:spPr>
          <a:xfrm>
            <a:off x="303782" y="1430580"/>
            <a:ext cx="5262746" cy="3059486"/>
          </a:xfrm>
          <a:prstGeom prst="rect">
            <a:avLst/>
          </a:prstGeom>
        </p:spPr>
      </p:pic>
      <p:pic>
        <p:nvPicPr>
          <p:cNvPr id="7" name="Picture 6">
            <a:extLst>
              <a:ext uri="{FF2B5EF4-FFF2-40B4-BE49-F238E27FC236}">
                <a16:creationId xmlns:a16="http://schemas.microsoft.com/office/drawing/2014/main" id="{5EA878E6-DC51-47FF-BD6A-91F12A337CE6}"/>
              </a:ext>
            </a:extLst>
          </p:cNvPr>
          <p:cNvPicPr>
            <a:picLocks noChangeAspect="1"/>
          </p:cNvPicPr>
          <p:nvPr/>
        </p:nvPicPr>
        <p:blipFill>
          <a:blip r:embed="rId8"/>
          <a:stretch>
            <a:fillRect/>
          </a:stretch>
        </p:blipFill>
        <p:spPr>
          <a:xfrm>
            <a:off x="303782" y="1443493"/>
            <a:ext cx="5221676" cy="3046573"/>
          </a:xfrm>
          <a:prstGeom prst="rect">
            <a:avLst/>
          </a:prstGeom>
        </p:spPr>
      </p:pic>
    </p:spTree>
    <p:extLst>
      <p:ext uri="{BB962C8B-B14F-4D97-AF65-F5344CB8AC3E}">
        <p14:creationId xmlns:p14="http://schemas.microsoft.com/office/powerpoint/2010/main" val="3337010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[2]</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35</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9" name="Picture 8">
            <a:extLst>
              <a:ext uri="{FF2B5EF4-FFF2-40B4-BE49-F238E27FC236}">
                <a16:creationId xmlns:a16="http://schemas.microsoft.com/office/drawing/2014/main" id="{445D364B-E7DF-48FE-A52D-8AEFB5FFE4FF}"/>
              </a:ext>
            </a:extLst>
          </p:cNvPr>
          <p:cNvPicPr>
            <a:picLocks noChangeAspect="1"/>
          </p:cNvPicPr>
          <p:nvPr/>
        </p:nvPicPr>
        <p:blipFill>
          <a:blip r:embed="rId4"/>
          <a:stretch>
            <a:fillRect/>
          </a:stretch>
        </p:blipFill>
        <p:spPr>
          <a:xfrm>
            <a:off x="271218" y="1424577"/>
            <a:ext cx="2933896" cy="1755471"/>
          </a:xfrm>
          <a:prstGeom prst="rect">
            <a:avLst/>
          </a:prstGeom>
        </p:spPr>
      </p:pic>
      <p:pic>
        <p:nvPicPr>
          <p:cNvPr id="10" name="Picture 9">
            <a:extLst>
              <a:ext uri="{FF2B5EF4-FFF2-40B4-BE49-F238E27FC236}">
                <a16:creationId xmlns:a16="http://schemas.microsoft.com/office/drawing/2014/main" id="{0F8C83F5-033A-4C9F-BF3D-0124A6EAB520}"/>
              </a:ext>
            </a:extLst>
          </p:cNvPr>
          <p:cNvPicPr>
            <a:picLocks noChangeAspect="1"/>
          </p:cNvPicPr>
          <p:nvPr/>
        </p:nvPicPr>
        <p:blipFill>
          <a:blip r:embed="rId5"/>
          <a:stretch>
            <a:fillRect/>
          </a:stretch>
        </p:blipFill>
        <p:spPr>
          <a:xfrm>
            <a:off x="321609" y="1461733"/>
            <a:ext cx="5078423" cy="1718315"/>
          </a:xfrm>
          <a:prstGeom prst="rect">
            <a:avLst/>
          </a:prstGeom>
        </p:spPr>
      </p:pic>
      <p:pic>
        <p:nvPicPr>
          <p:cNvPr id="2" name="Picture 1">
            <a:extLst>
              <a:ext uri="{FF2B5EF4-FFF2-40B4-BE49-F238E27FC236}">
                <a16:creationId xmlns:a16="http://schemas.microsoft.com/office/drawing/2014/main" id="{85555239-CB76-4E64-B273-24A9EBA631EF}"/>
              </a:ext>
            </a:extLst>
          </p:cNvPr>
          <p:cNvPicPr>
            <a:picLocks noChangeAspect="1"/>
          </p:cNvPicPr>
          <p:nvPr/>
        </p:nvPicPr>
        <p:blipFill>
          <a:blip r:embed="rId6"/>
          <a:stretch>
            <a:fillRect/>
          </a:stretch>
        </p:blipFill>
        <p:spPr>
          <a:xfrm>
            <a:off x="271218" y="1424577"/>
            <a:ext cx="5168048" cy="1723850"/>
          </a:xfrm>
          <a:prstGeom prst="rect">
            <a:avLst/>
          </a:prstGeom>
        </p:spPr>
      </p:pic>
      <p:pic>
        <p:nvPicPr>
          <p:cNvPr id="3" name="Picture 2">
            <a:extLst>
              <a:ext uri="{FF2B5EF4-FFF2-40B4-BE49-F238E27FC236}">
                <a16:creationId xmlns:a16="http://schemas.microsoft.com/office/drawing/2014/main" id="{1E969EA6-4F60-4C01-B0F4-4F4ED7932CF1}"/>
              </a:ext>
            </a:extLst>
          </p:cNvPr>
          <p:cNvPicPr>
            <a:picLocks noChangeAspect="1"/>
          </p:cNvPicPr>
          <p:nvPr/>
        </p:nvPicPr>
        <p:blipFill>
          <a:blip r:embed="rId7"/>
          <a:stretch>
            <a:fillRect/>
          </a:stretch>
        </p:blipFill>
        <p:spPr>
          <a:xfrm>
            <a:off x="303782" y="1430580"/>
            <a:ext cx="5262746" cy="3059486"/>
          </a:xfrm>
          <a:prstGeom prst="rect">
            <a:avLst/>
          </a:prstGeom>
        </p:spPr>
      </p:pic>
      <p:pic>
        <p:nvPicPr>
          <p:cNvPr id="7" name="Picture 6">
            <a:extLst>
              <a:ext uri="{FF2B5EF4-FFF2-40B4-BE49-F238E27FC236}">
                <a16:creationId xmlns:a16="http://schemas.microsoft.com/office/drawing/2014/main" id="{5EA878E6-DC51-47FF-BD6A-91F12A337CE6}"/>
              </a:ext>
            </a:extLst>
          </p:cNvPr>
          <p:cNvPicPr>
            <a:picLocks noChangeAspect="1"/>
          </p:cNvPicPr>
          <p:nvPr/>
        </p:nvPicPr>
        <p:blipFill>
          <a:blip r:embed="rId8"/>
          <a:stretch>
            <a:fillRect/>
          </a:stretch>
        </p:blipFill>
        <p:spPr>
          <a:xfrm>
            <a:off x="303782" y="1443493"/>
            <a:ext cx="5221676" cy="3046573"/>
          </a:xfrm>
          <a:prstGeom prst="rect">
            <a:avLst/>
          </a:prstGeom>
        </p:spPr>
      </p:pic>
      <p:pic>
        <p:nvPicPr>
          <p:cNvPr id="8" name="Picture 7">
            <a:extLst>
              <a:ext uri="{FF2B5EF4-FFF2-40B4-BE49-F238E27FC236}">
                <a16:creationId xmlns:a16="http://schemas.microsoft.com/office/drawing/2014/main" id="{9661631F-8937-4C77-9CBD-718B08637959}"/>
              </a:ext>
            </a:extLst>
          </p:cNvPr>
          <p:cNvPicPr>
            <a:picLocks noChangeAspect="1"/>
          </p:cNvPicPr>
          <p:nvPr/>
        </p:nvPicPr>
        <p:blipFill>
          <a:blip r:embed="rId9"/>
          <a:stretch>
            <a:fillRect/>
          </a:stretch>
        </p:blipFill>
        <p:spPr>
          <a:xfrm>
            <a:off x="303782" y="1424577"/>
            <a:ext cx="5261150" cy="3387807"/>
          </a:xfrm>
          <a:prstGeom prst="rect">
            <a:avLst/>
          </a:prstGeom>
        </p:spPr>
      </p:pic>
    </p:spTree>
    <p:extLst>
      <p:ext uri="{BB962C8B-B14F-4D97-AF65-F5344CB8AC3E}">
        <p14:creationId xmlns:p14="http://schemas.microsoft.com/office/powerpoint/2010/main" val="3112801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[2]</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36</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9" name="Picture 8">
            <a:extLst>
              <a:ext uri="{FF2B5EF4-FFF2-40B4-BE49-F238E27FC236}">
                <a16:creationId xmlns:a16="http://schemas.microsoft.com/office/drawing/2014/main" id="{445D364B-E7DF-48FE-A52D-8AEFB5FFE4FF}"/>
              </a:ext>
            </a:extLst>
          </p:cNvPr>
          <p:cNvPicPr>
            <a:picLocks noChangeAspect="1"/>
          </p:cNvPicPr>
          <p:nvPr/>
        </p:nvPicPr>
        <p:blipFill>
          <a:blip r:embed="rId4"/>
          <a:stretch>
            <a:fillRect/>
          </a:stretch>
        </p:blipFill>
        <p:spPr>
          <a:xfrm>
            <a:off x="271218" y="1424577"/>
            <a:ext cx="2933896" cy="1755471"/>
          </a:xfrm>
          <a:prstGeom prst="rect">
            <a:avLst/>
          </a:prstGeom>
        </p:spPr>
      </p:pic>
      <p:pic>
        <p:nvPicPr>
          <p:cNvPr id="11" name="Picture 10">
            <a:extLst>
              <a:ext uri="{FF2B5EF4-FFF2-40B4-BE49-F238E27FC236}">
                <a16:creationId xmlns:a16="http://schemas.microsoft.com/office/drawing/2014/main" id="{2B995356-D98C-4A24-888D-34779395593E}"/>
              </a:ext>
            </a:extLst>
          </p:cNvPr>
          <p:cNvPicPr>
            <a:picLocks noChangeAspect="1"/>
          </p:cNvPicPr>
          <p:nvPr/>
        </p:nvPicPr>
        <p:blipFill>
          <a:blip r:embed="rId5"/>
          <a:stretch>
            <a:fillRect/>
          </a:stretch>
        </p:blipFill>
        <p:spPr>
          <a:xfrm>
            <a:off x="302185" y="1424577"/>
            <a:ext cx="2952987" cy="3764879"/>
          </a:xfrm>
          <a:prstGeom prst="rect">
            <a:avLst/>
          </a:prstGeom>
        </p:spPr>
      </p:pic>
    </p:spTree>
    <p:extLst>
      <p:ext uri="{BB962C8B-B14F-4D97-AF65-F5344CB8AC3E}">
        <p14:creationId xmlns:p14="http://schemas.microsoft.com/office/powerpoint/2010/main" val="1044719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[2]</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37</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9" name="Picture 8">
            <a:extLst>
              <a:ext uri="{FF2B5EF4-FFF2-40B4-BE49-F238E27FC236}">
                <a16:creationId xmlns:a16="http://schemas.microsoft.com/office/drawing/2014/main" id="{445D364B-E7DF-48FE-A52D-8AEFB5FFE4FF}"/>
              </a:ext>
            </a:extLst>
          </p:cNvPr>
          <p:cNvPicPr>
            <a:picLocks noChangeAspect="1"/>
          </p:cNvPicPr>
          <p:nvPr/>
        </p:nvPicPr>
        <p:blipFill>
          <a:blip r:embed="rId4"/>
          <a:stretch>
            <a:fillRect/>
          </a:stretch>
        </p:blipFill>
        <p:spPr>
          <a:xfrm>
            <a:off x="271218" y="1424577"/>
            <a:ext cx="2933896" cy="1755471"/>
          </a:xfrm>
          <a:prstGeom prst="rect">
            <a:avLst/>
          </a:prstGeom>
        </p:spPr>
      </p:pic>
      <p:pic>
        <p:nvPicPr>
          <p:cNvPr id="11" name="Picture 10">
            <a:extLst>
              <a:ext uri="{FF2B5EF4-FFF2-40B4-BE49-F238E27FC236}">
                <a16:creationId xmlns:a16="http://schemas.microsoft.com/office/drawing/2014/main" id="{2B995356-D98C-4A24-888D-34779395593E}"/>
              </a:ext>
            </a:extLst>
          </p:cNvPr>
          <p:cNvPicPr>
            <a:picLocks noChangeAspect="1"/>
          </p:cNvPicPr>
          <p:nvPr/>
        </p:nvPicPr>
        <p:blipFill>
          <a:blip r:embed="rId5"/>
          <a:stretch>
            <a:fillRect/>
          </a:stretch>
        </p:blipFill>
        <p:spPr>
          <a:xfrm>
            <a:off x="302185" y="1424577"/>
            <a:ext cx="2952987" cy="3764879"/>
          </a:xfrm>
          <a:prstGeom prst="rect">
            <a:avLst/>
          </a:prstGeom>
        </p:spPr>
      </p:pic>
      <p:pic>
        <p:nvPicPr>
          <p:cNvPr id="2" name="Picture 1">
            <a:extLst>
              <a:ext uri="{FF2B5EF4-FFF2-40B4-BE49-F238E27FC236}">
                <a16:creationId xmlns:a16="http://schemas.microsoft.com/office/drawing/2014/main" id="{CA44C2F0-B5C2-49D4-B8D0-2CFEAA52C821}"/>
              </a:ext>
            </a:extLst>
          </p:cNvPr>
          <p:cNvPicPr>
            <a:picLocks noChangeAspect="1"/>
          </p:cNvPicPr>
          <p:nvPr/>
        </p:nvPicPr>
        <p:blipFill>
          <a:blip r:embed="rId6"/>
          <a:stretch>
            <a:fillRect/>
          </a:stretch>
        </p:blipFill>
        <p:spPr>
          <a:xfrm>
            <a:off x="302185" y="1424577"/>
            <a:ext cx="6692925" cy="4273926"/>
          </a:xfrm>
          <a:prstGeom prst="rect">
            <a:avLst/>
          </a:prstGeom>
        </p:spPr>
      </p:pic>
    </p:spTree>
    <p:extLst>
      <p:ext uri="{BB962C8B-B14F-4D97-AF65-F5344CB8AC3E}">
        <p14:creationId xmlns:p14="http://schemas.microsoft.com/office/powerpoint/2010/main" val="1699715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[2]</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38</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9" name="Picture 8">
            <a:extLst>
              <a:ext uri="{FF2B5EF4-FFF2-40B4-BE49-F238E27FC236}">
                <a16:creationId xmlns:a16="http://schemas.microsoft.com/office/drawing/2014/main" id="{445D364B-E7DF-48FE-A52D-8AEFB5FFE4FF}"/>
              </a:ext>
            </a:extLst>
          </p:cNvPr>
          <p:cNvPicPr>
            <a:picLocks noChangeAspect="1"/>
          </p:cNvPicPr>
          <p:nvPr/>
        </p:nvPicPr>
        <p:blipFill>
          <a:blip r:embed="rId4"/>
          <a:stretch>
            <a:fillRect/>
          </a:stretch>
        </p:blipFill>
        <p:spPr>
          <a:xfrm>
            <a:off x="271218" y="1424577"/>
            <a:ext cx="2933896" cy="1755471"/>
          </a:xfrm>
          <a:prstGeom prst="rect">
            <a:avLst/>
          </a:prstGeom>
        </p:spPr>
      </p:pic>
      <p:pic>
        <p:nvPicPr>
          <p:cNvPr id="11" name="Picture 10">
            <a:extLst>
              <a:ext uri="{FF2B5EF4-FFF2-40B4-BE49-F238E27FC236}">
                <a16:creationId xmlns:a16="http://schemas.microsoft.com/office/drawing/2014/main" id="{2B995356-D98C-4A24-888D-34779395593E}"/>
              </a:ext>
            </a:extLst>
          </p:cNvPr>
          <p:cNvPicPr>
            <a:picLocks noChangeAspect="1"/>
          </p:cNvPicPr>
          <p:nvPr/>
        </p:nvPicPr>
        <p:blipFill>
          <a:blip r:embed="rId5"/>
          <a:stretch>
            <a:fillRect/>
          </a:stretch>
        </p:blipFill>
        <p:spPr>
          <a:xfrm>
            <a:off x="302185" y="1424577"/>
            <a:ext cx="2952987" cy="3764879"/>
          </a:xfrm>
          <a:prstGeom prst="rect">
            <a:avLst/>
          </a:prstGeom>
        </p:spPr>
      </p:pic>
      <p:pic>
        <p:nvPicPr>
          <p:cNvPr id="2" name="Picture 1">
            <a:extLst>
              <a:ext uri="{FF2B5EF4-FFF2-40B4-BE49-F238E27FC236}">
                <a16:creationId xmlns:a16="http://schemas.microsoft.com/office/drawing/2014/main" id="{CA44C2F0-B5C2-49D4-B8D0-2CFEAA52C821}"/>
              </a:ext>
            </a:extLst>
          </p:cNvPr>
          <p:cNvPicPr>
            <a:picLocks noChangeAspect="1"/>
          </p:cNvPicPr>
          <p:nvPr/>
        </p:nvPicPr>
        <p:blipFill>
          <a:blip r:embed="rId6"/>
          <a:stretch>
            <a:fillRect/>
          </a:stretch>
        </p:blipFill>
        <p:spPr>
          <a:xfrm>
            <a:off x="302185" y="1424577"/>
            <a:ext cx="6692925" cy="4273926"/>
          </a:xfrm>
          <a:prstGeom prst="rect">
            <a:avLst/>
          </a:prstGeom>
        </p:spPr>
      </p:pic>
      <p:pic>
        <p:nvPicPr>
          <p:cNvPr id="3" name="Picture 2">
            <a:extLst>
              <a:ext uri="{FF2B5EF4-FFF2-40B4-BE49-F238E27FC236}">
                <a16:creationId xmlns:a16="http://schemas.microsoft.com/office/drawing/2014/main" id="{338A097E-8F88-4778-A937-2B46EF61002D}"/>
              </a:ext>
            </a:extLst>
          </p:cNvPr>
          <p:cNvPicPr>
            <a:picLocks noChangeAspect="1"/>
          </p:cNvPicPr>
          <p:nvPr/>
        </p:nvPicPr>
        <p:blipFill>
          <a:blip r:embed="rId7"/>
          <a:stretch>
            <a:fillRect/>
          </a:stretch>
        </p:blipFill>
        <p:spPr>
          <a:xfrm>
            <a:off x="302186" y="1382648"/>
            <a:ext cx="6723892" cy="4316573"/>
          </a:xfrm>
          <a:prstGeom prst="rect">
            <a:avLst/>
          </a:prstGeom>
        </p:spPr>
      </p:pic>
    </p:spTree>
    <p:extLst>
      <p:ext uri="{BB962C8B-B14F-4D97-AF65-F5344CB8AC3E}">
        <p14:creationId xmlns:p14="http://schemas.microsoft.com/office/powerpoint/2010/main" val="3844373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[2]</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39</a:t>
            </a:fld>
            <a:endParaRPr/>
          </a:p>
        </p:txBody>
      </p:sp>
      <p:sp>
        <p:nvSpPr>
          <p:cNvPr id="6" name="TextBox 5">
            <a:extLst>
              <a:ext uri="{FF2B5EF4-FFF2-40B4-BE49-F238E27FC236}">
                <a16:creationId xmlns:a16="http://schemas.microsoft.com/office/drawing/2014/main" id="{990AC7EE-021F-424D-B537-6048C4ABAC95}"/>
              </a:ext>
            </a:extLst>
          </p:cNvPr>
          <p:cNvSpPr txBox="1"/>
          <p:nvPr/>
        </p:nvSpPr>
        <p:spPr>
          <a:xfrm>
            <a:off x="8037975" y="6179690"/>
            <a:ext cx="1885453" cy="307777"/>
          </a:xfrm>
          <a:prstGeom prst="rect">
            <a:avLst/>
          </a:prstGeom>
          <a:noFill/>
        </p:spPr>
        <p:txBody>
          <a:bodyPr wrap="none" rtlCol="0">
            <a:spAutoFit/>
          </a:bodyPr>
          <a:lstStyle/>
          <a:p>
            <a:r>
              <a:rPr lang="ru-RU" dirty="0">
                <a:hlinkClick r:id="rId3"/>
              </a:rPr>
              <a:t>10_</a:t>
            </a:r>
            <a:r>
              <a:rPr lang="en-US" dirty="0">
                <a:hlinkClick r:id="rId3"/>
              </a:rPr>
              <a:t>users/5_seteuid.c</a:t>
            </a:r>
            <a:endParaRPr lang="ru-RU" dirty="0"/>
          </a:p>
        </p:txBody>
      </p:sp>
      <p:pic>
        <p:nvPicPr>
          <p:cNvPr id="9" name="Picture 8">
            <a:extLst>
              <a:ext uri="{FF2B5EF4-FFF2-40B4-BE49-F238E27FC236}">
                <a16:creationId xmlns:a16="http://schemas.microsoft.com/office/drawing/2014/main" id="{445D364B-E7DF-48FE-A52D-8AEFB5FFE4FF}"/>
              </a:ext>
            </a:extLst>
          </p:cNvPr>
          <p:cNvPicPr>
            <a:picLocks noChangeAspect="1"/>
          </p:cNvPicPr>
          <p:nvPr/>
        </p:nvPicPr>
        <p:blipFill>
          <a:blip r:embed="rId4"/>
          <a:stretch>
            <a:fillRect/>
          </a:stretch>
        </p:blipFill>
        <p:spPr>
          <a:xfrm>
            <a:off x="271218" y="1424577"/>
            <a:ext cx="2933896" cy="1755471"/>
          </a:xfrm>
          <a:prstGeom prst="rect">
            <a:avLst/>
          </a:prstGeom>
        </p:spPr>
      </p:pic>
      <p:pic>
        <p:nvPicPr>
          <p:cNvPr id="11" name="Picture 10">
            <a:extLst>
              <a:ext uri="{FF2B5EF4-FFF2-40B4-BE49-F238E27FC236}">
                <a16:creationId xmlns:a16="http://schemas.microsoft.com/office/drawing/2014/main" id="{2B995356-D98C-4A24-888D-34779395593E}"/>
              </a:ext>
            </a:extLst>
          </p:cNvPr>
          <p:cNvPicPr>
            <a:picLocks noChangeAspect="1"/>
          </p:cNvPicPr>
          <p:nvPr/>
        </p:nvPicPr>
        <p:blipFill>
          <a:blip r:embed="rId5"/>
          <a:stretch>
            <a:fillRect/>
          </a:stretch>
        </p:blipFill>
        <p:spPr>
          <a:xfrm>
            <a:off x="302185" y="1424577"/>
            <a:ext cx="2952987" cy="3764879"/>
          </a:xfrm>
          <a:prstGeom prst="rect">
            <a:avLst/>
          </a:prstGeom>
        </p:spPr>
      </p:pic>
      <p:pic>
        <p:nvPicPr>
          <p:cNvPr id="2" name="Picture 1">
            <a:extLst>
              <a:ext uri="{FF2B5EF4-FFF2-40B4-BE49-F238E27FC236}">
                <a16:creationId xmlns:a16="http://schemas.microsoft.com/office/drawing/2014/main" id="{CA44C2F0-B5C2-49D4-B8D0-2CFEAA52C821}"/>
              </a:ext>
            </a:extLst>
          </p:cNvPr>
          <p:cNvPicPr>
            <a:picLocks noChangeAspect="1"/>
          </p:cNvPicPr>
          <p:nvPr/>
        </p:nvPicPr>
        <p:blipFill>
          <a:blip r:embed="rId6"/>
          <a:stretch>
            <a:fillRect/>
          </a:stretch>
        </p:blipFill>
        <p:spPr>
          <a:xfrm>
            <a:off x="302185" y="1424577"/>
            <a:ext cx="6692925" cy="4273926"/>
          </a:xfrm>
          <a:prstGeom prst="rect">
            <a:avLst/>
          </a:prstGeom>
        </p:spPr>
      </p:pic>
      <p:pic>
        <p:nvPicPr>
          <p:cNvPr id="3" name="Picture 2">
            <a:extLst>
              <a:ext uri="{FF2B5EF4-FFF2-40B4-BE49-F238E27FC236}">
                <a16:creationId xmlns:a16="http://schemas.microsoft.com/office/drawing/2014/main" id="{338A097E-8F88-4778-A937-2B46EF61002D}"/>
              </a:ext>
            </a:extLst>
          </p:cNvPr>
          <p:cNvPicPr>
            <a:picLocks noChangeAspect="1"/>
          </p:cNvPicPr>
          <p:nvPr/>
        </p:nvPicPr>
        <p:blipFill>
          <a:blip r:embed="rId7"/>
          <a:stretch>
            <a:fillRect/>
          </a:stretch>
        </p:blipFill>
        <p:spPr>
          <a:xfrm>
            <a:off x="302186" y="1382648"/>
            <a:ext cx="6723892" cy="4316573"/>
          </a:xfrm>
          <a:prstGeom prst="rect">
            <a:avLst/>
          </a:prstGeom>
        </p:spPr>
      </p:pic>
      <p:pic>
        <p:nvPicPr>
          <p:cNvPr id="7" name="Picture 6">
            <a:extLst>
              <a:ext uri="{FF2B5EF4-FFF2-40B4-BE49-F238E27FC236}">
                <a16:creationId xmlns:a16="http://schemas.microsoft.com/office/drawing/2014/main" id="{F10D8950-79EF-4162-B69A-C9662D8353BB}"/>
              </a:ext>
            </a:extLst>
          </p:cNvPr>
          <p:cNvPicPr>
            <a:picLocks noChangeAspect="1"/>
          </p:cNvPicPr>
          <p:nvPr/>
        </p:nvPicPr>
        <p:blipFill>
          <a:blip r:embed="rId8"/>
          <a:stretch>
            <a:fillRect/>
          </a:stretch>
        </p:blipFill>
        <p:spPr>
          <a:xfrm>
            <a:off x="319239" y="1403253"/>
            <a:ext cx="6689785" cy="4316573"/>
          </a:xfrm>
          <a:prstGeom prst="rect">
            <a:avLst/>
          </a:prstGeom>
        </p:spPr>
      </p:pic>
    </p:spTree>
    <p:extLst>
      <p:ext uri="{BB962C8B-B14F-4D97-AF65-F5344CB8AC3E}">
        <p14:creationId xmlns:p14="http://schemas.microsoft.com/office/powerpoint/2010/main" val="362326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a:buNone/>
            </a:pPr>
            <a:r>
              <a:rPr lang="ru-RU" b="0" dirty="0">
                <a:latin typeface="+mj-lt"/>
              </a:rPr>
              <a:t>Ядро </a:t>
            </a:r>
            <a:r>
              <a:rPr lang="en-US" b="0" dirty="0">
                <a:latin typeface="+mj-lt"/>
              </a:rPr>
              <a:t>Linux</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a:t>
            </a:fld>
            <a:endParaRPr/>
          </a:p>
        </p:txBody>
      </p:sp>
      <p:pic>
        <p:nvPicPr>
          <p:cNvPr id="2" name="Picture 1">
            <a:extLst>
              <a:ext uri="{FF2B5EF4-FFF2-40B4-BE49-F238E27FC236}">
                <a16:creationId xmlns:a16="http://schemas.microsoft.com/office/drawing/2014/main" id="{66DC94BF-27DF-4B62-8260-20F30E9F6FB3}"/>
              </a:ext>
            </a:extLst>
          </p:cNvPr>
          <p:cNvPicPr>
            <a:picLocks noChangeAspect="1"/>
          </p:cNvPicPr>
          <p:nvPr/>
        </p:nvPicPr>
        <p:blipFill>
          <a:blip r:embed="rId3"/>
          <a:stretch>
            <a:fillRect/>
          </a:stretch>
        </p:blipFill>
        <p:spPr>
          <a:xfrm>
            <a:off x="1572011" y="1612532"/>
            <a:ext cx="8547410" cy="4781702"/>
          </a:xfrm>
          <a:prstGeom prst="rect">
            <a:avLst/>
          </a:prstGeom>
        </p:spPr>
      </p:pic>
    </p:spTree>
    <p:extLst>
      <p:ext uri="{BB962C8B-B14F-4D97-AF65-F5344CB8AC3E}">
        <p14:creationId xmlns:p14="http://schemas.microsoft.com/office/powerpoint/2010/main" val="573640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en-US" b="0" dirty="0" err="1">
                <a:latin typeface="+mj-lt"/>
              </a:rPr>
              <a:t>Setuid</a:t>
            </a:r>
            <a:r>
              <a:rPr lang="en-US" b="0" dirty="0">
                <a:latin typeface="+mj-lt"/>
              </a:rPr>
              <a:t>() </a:t>
            </a:r>
            <a:r>
              <a:rPr lang="ru-RU" b="0" dirty="0">
                <a:latin typeface="+mj-lt"/>
              </a:rPr>
              <a:t>и </a:t>
            </a:r>
            <a:r>
              <a:rPr lang="en-US" b="0" dirty="0" err="1">
                <a:latin typeface="+mj-lt"/>
              </a:rPr>
              <a:t>seteuid</a:t>
            </a:r>
            <a:r>
              <a:rPr lang="en-US" b="0" dirty="0">
                <a:latin typeface="+mj-lt"/>
              </a:rPr>
              <a:t>() [3]</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40</a:t>
            </a:fld>
            <a:endParaRPr/>
          </a:p>
        </p:txBody>
      </p:sp>
      <p:pic>
        <p:nvPicPr>
          <p:cNvPr id="8" name="Picture 7">
            <a:extLst>
              <a:ext uri="{FF2B5EF4-FFF2-40B4-BE49-F238E27FC236}">
                <a16:creationId xmlns:a16="http://schemas.microsoft.com/office/drawing/2014/main" id="{B70E6D9C-7357-4A97-9642-2AE5C05A581A}"/>
              </a:ext>
            </a:extLst>
          </p:cNvPr>
          <p:cNvPicPr>
            <a:picLocks noChangeAspect="1"/>
          </p:cNvPicPr>
          <p:nvPr/>
        </p:nvPicPr>
        <p:blipFill>
          <a:blip r:embed="rId3"/>
          <a:stretch>
            <a:fillRect/>
          </a:stretch>
        </p:blipFill>
        <p:spPr>
          <a:xfrm>
            <a:off x="1032623" y="1508288"/>
            <a:ext cx="5544556" cy="4619134"/>
          </a:xfrm>
          <a:prstGeom prst="rect">
            <a:avLst/>
          </a:prstGeom>
        </p:spPr>
      </p:pic>
    </p:spTree>
    <p:extLst>
      <p:ext uri="{BB962C8B-B14F-4D97-AF65-F5344CB8AC3E}">
        <p14:creationId xmlns:p14="http://schemas.microsoft.com/office/powerpoint/2010/main" val="1270580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Все </a:t>
            </a:r>
            <a:r>
              <a:rPr lang="en-US" b="0" dirty="0">
                <a:latin typeface="+mj-lt"/>
              </a:rPr>
              <a:t>ID </a:t>
            </a:r>
            <a:r>
              <a:rPr lang="ru-RU" b="0" dirty="0">
                <a:latin typeface="+mj-lt"/>
              </a:rPr>
              <a:t>процесса</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41</a:t>
            </a:fld>
            <a:endParaRPr/>
          </a:p>
        </p:txBody>
      </p:sp>
      <p:pic>
        <p:nvPicPr>
          <p:cNvPr id="2" name="Picture 1">
            <a:extLst>
              <a:ext uri="{FF2B5EF4-FFF2-40B4-BE49-F238E27FC236}">
                <a16:creationId xmlns:a16="http://schemas.microsoft.com/office/drawing/2014/main" id="{23F08610-69DB-41CF-8BAA-30534D95452A}"/>
              </a:ext>
            </a:extLst>
          </p:cNvPr>
          <p:cNvPicPr>
            <a:picLocks noChangeAspect="1"/>
          </p:cNvPicPr>
          <p:nvPr/>
        </p:nvPicPr>
        <p:blipFill>
          <a:blip r:embed="rId3"/>
          <a:stretch>
            <a:fillRect/>
          </a:stretch>
        </p:blipFill>
        <p:spPr>
          <a:xfrm>
            <a:off x="858654" y="2275641"/>
            <a:ext cx="4200808" cy="1919288"/>
          </a:xfrm>
          <a:prstGeom prst="rect">
            <a:avLst/>
          </a:prstGeom>
        </p:spPr>
      </p:pic>
    </p:spTree>
    <p:extLst>
      <p:ext uri="{BB962C8B-B14F-4D97-AF65-F5344CB8AC3E}">
        <p14:creationId xmlns:p14="http://schemas.microsoft.com/office/powerpoint/2010/main" val="2745730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[1]</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42</a:t>
            </a:fld>
            <a:endParaRPr/>
          </a:p>
        </p:txBody>
      </p:sp>
      <p:pic>
        <p:nvPicPr>
          <p:cNvPr id="3" name="Picture 2">
            <a:extLst>
              <a:ext uri="{FF2B5EF4-FFF2-40B4-BE49-F238E27FC236}">
                <a16:creationId xmlns:a16="http://schemas.microsoft.com/office/drawing/2014/main" id="{633FBB08-503B-4E72-9B8D-1B2D1F58BA9F}"/>
              </a:ext>
            </a:extLst>
          </p:cNvPr>
          <p:cNvPicPr>
            <a:picLocks noChangeAspect="1"/>
          </p:cNvPicPr>
          <p:nvPr/>
        </p:nvPicPr>
        <p:blipFill>
          <a:blip r:embed="rId3"/>
          <a:stretch>
            <a:fillRect/>
          </a:stretch>
        </p:blipFill>
        <p:spPr>
          <a:xfrm>
            <a:off x="673280" y="2682172"/>
            <a:ext cx="3996298" cy="1423202"/>
          </a:xfrm>
          <a:prstGeom prst="rect">
            <a:avLst/>
          </a:prstGeom>
        </p:spPr>
      </p:pic>
    </p:spTree>
    <p:extLst>
      <p:ext uri="{BB962C8B-B14F-4D97-AF65-F5344CB8AC3E}">
        <p14:creationId xmlns:p14="http://schemas.microsoft.com/office/powerpoint/2010/main" val="1588057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[2]</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43</a:t>
            </a:fld>
            <a:endParaRPr/>
          </a:p>
        </p:txBody>
      </p:sp>
      <p:pic>
        <p:nvPicPr>
          <p:cNvPr id="2" name="Picture 1">
            <a:extLst>
              <a:ext uri="{FF2B5EF4-FFF2-40B4-BE49-F238E27FC236}">
                <a16:creationId xmlns:a16="http://schemas.microsoft.com/office/drawing/2014/main" id="{58E36C19-AA12-4312-9240-D044796AF5D0}"/>
              </a:ext>
            </a:extLst>
          </p:cNvPr>
          <p:cNvPicPr>
            <a:picLocks noChangeAspect="1"/>
          </p:cNvPicPr>
          <p:nvPr/>
        </p:nvPicPr>
        <p:blipFill>
          <a:blip r:embed="rId3"/>
          <a:stretch>
            <a:fillRect/>
          </a:stretch>
        </p:blipFill>
        <p:spPr>
          <a:xfrm>
            <a:off x="1640264" y="1940920"/>
            <a:ext cx="7070103" cy="3316639"/>
          </a:xfrm>
          <a:prstGeom prst="rect">
            <a:avLst/>
          </a:prstGeom>
        </p:spPr>
      </p:pic>
    </p:spTree>
    <p:extLst>
      <p:ext uri="{BB962C8B-B14F-4D97-AF65-F5344CB8AC3E}">
        <p14:creationId xmlns:p14="http://schemas.microsoft.com/office/powerpoint/2010/main" val="983795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[3]</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44</a:t>
            </a:fld>
            <a:endParaRPr/>
          </a:p>
        </p:txBody>
      </p:sp>
      <p:pic>
        <p:nvPicPr>
          <p:cNvPr id="3" name="Picture 2">
            <a:extLst>
              <a:ext uri="{FF2B5EF4-FFF2-40B4-BE49-F238E27FC236}">
                <a16:creationId xmlns:a16="http://schemas.microsoft.com/office/drawing/2014/main" id="{475FC941-4FCC-4DC7-9DCF-BA9DC69A05AE}"/>
              </a:ext>
            </a:extLst>
          </p:cNvPr>
          <p:cNvPicPr>
            <a:picLocks noChangeAspect="1"/>
          </p:cNvPicPr>
          <p:nvPr/>
        </p:nvPicPr>
        <p:blipFill>
          <a:blip r:embed="rId3"/>
          <a:stretch>
            <a:fillRect/>
          </a:stretch>
        </p:blipFill>
        <p:spPr>
          <a:xfrm>
            <a:off x="2055043" y="2274428"/>
            <a:ext cx="7381188" cy="2919343"/>
          </a:xfrm>
          <a:prstGeom prst="rect">
            <a:avLst/>
          </a:prstGeom>
        </p:spPr>
      </p:pic>
    </p:spTree>
    <p:extLst>
      <p:ext uri="{BB962C8B-B14F-4D97-AF65-F5344CB8AC3E}">
        <p14:creationId xmlns:p14="http://schemas.microsoft.com/office/powerpoint/2010/main" val="1865167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[4]</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45</a:t>
            </a:fld>
            <a:endParaRPr/>
          </a:p>
        </p:txBody>
      </p:sp>
      <p:pic>
        <p:nvPicPr>
          <p:cNvPr id="2" name="Picture 1">
            <a:extLst>
              <a:ext uri="{FF2B5EF4-FFF2-40B4-BE49-F238E27FC236}">
                <a16:creationId xmlns:a16="http://schemas.microsoft.com/office/drawing/2014/main" id="{AADE0548-6000-4AF2-A50D-219414D02126}"/>
              </a:ext>
            </a:extLst>
          </p:cNvPr>
          <p:cNvPicPr>
            <a:picLocks noChangeAspect="1"/>
          </p:cNvPicPr>
          <p:nvPr/>
        </p:nvPicPr>
        <p:blipFill>
          <a:blip r:embed="rId3"/>
          <a:stretch>
            <a:fillRect/>
          </a:stretch>
        </p:blipFill>
        <p:spPr>
          <a:xfrm>
            <a:off x="982569" y="1871221"/>
            <a:ext cx="5871887" cy="3586899"/>
          </a:xfrm>
          <a:prstGeom prst="rect">
            <a:avLst/>
          </a:prstGeom>
        </p:spPr>
      </p:pic>
    </p:spTree>
    <p:extLst>
      <p:ext uri="{BB962C8B-B14F-4D97-AF65-F5344CB8AC3E}">
        <p14:creationId xmlns:p14="http://schemas.microsoft.com/office/powerpoint/2010/main" val="920134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[4]</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46</a:t>
            </a:fld>
            <a:endParaRPr dirty="0"/>
          </a:p>
        </p:txBody>
      </p:sp>
      <p:pic>
        <p:nvPicPr>
          <p:cNvPr id="2" name="Picture 1">
            <a:extLst>
              <a:ext uri="{FF2B5EF4-FFF2-40B4-BE49-F238E27FC236}">
                <a16:creationId xmlns:a16="http://schemas.microsoft.com/office/drawing/2014/main" id="{AADE0548-6000-4AF2-A50D-219414D02126}"/>
              </a:ext>
            </a:extLst>
          </p:cNvPr>
          <p:cNvPicPr>
            <a:picLocks noChangeAspect="1"/>
          </p:cNvPicPr>
          <p:nvPr/>
        </p:nvPicPr>
        <p:blipFill>
          <a:blip r:embed="rId3"/>
          <a:stretch>
            <a:fillRect/>
          </a:stretch>
        </p:blipFill>
        <p:spPr>
          <a:xfrm>
            <a:off x="982569" y="1871221"/>
            <a:ext cx="5871887" cy="3586899"/>
          </a:xfrm>
          <a:prstGeom prst="rect">
            <a:avLst/>
          </a:prstGeom>
        </p:spPr>
      </p:pic>
      <p:pic>
        <p:nvPicPr>
          <p:cNvPr id="3" name="Picture 2">
            <a:extLst>
              <a:ext uri="{FF2B5EF4-FFF2-40B4-BE49-F238E27FC236}">
                <a16:creationId xmlns:a16="http://schemas.microsoft.com/office/drawing/2014/main" id="{7F2EEDC1-C1B4-4EAC-9788-195E3F420037}"/>
              </a:ext>
            </a:extLst>
          </p:cNvPr>
          <p:cNvPicPr>
            <a:picLocks noChangeAspect="1"/>
          </p:cNvPicPr>
          <p:nvPr/>
        </p:nvPicPr>
        <p:blipFill>
          <a:blip r:embed="rId4"/>
          <a:stretch>
            <a:fillRect/>
          </a:stretch>
        </p:blipFill>
        <p:spPr>
          <a:xfrm>
            <a:off x="959700" y="1852364"/>
            <a:ext cx="5920060" cy="4003304"/>
          </a:xfrm>
          <a:prstGeom prst="rect">
            <a:avLst/>
          </a:prstGeom>
        </p:spPr>
      </p:pic>
    </p:spTree>
    <p:extLst>
      <p:ext uri="{BB962C8B-B14F-4D97-AF65-F5344CB8AC3E}">
        <p14:creationId xmlns:p14="http://schemas.microsoft.com/office/powerpoint/2010/main" val="4103685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[4]</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47</a:t>
            </a:fld>
            <a:endParaRPr dirty="0"/>
          </a:p>
        </p:txBody>
      </p:sp>
      <p:pic>
        <p:nvPicPr>
          <p:cNvPr id="2" name="Picture 1">
            <a:extLst>
              <a:ext uri="{FF2B5EF4-FFF2-40B4-BE49-F238E27FC236}">
                <a16:creationId xmlns:a16="http://schemas.microsoft.com/office/drawing/2014/main" id="{AADE0548-6000-4AF2-A50D-219414D02126}"/>
              </a:ext>
            </a:extLst>
          </p:cNvPr>
          <p:cNvPicPr>
            <a:picLocks noChangeAspect="1"/>
          </p:cNvPicPr>
          <p:nvPr/>
        </p:nvPicPr>
        <p:blipFill>
          <a:blip r:embed="rId3"/>
          <a:stretch>
            <a:fillRect/>
          </a:stretch>
        </p:blipFill>
        <p:spPr>
          <a:xfrm>
            <a:off x="982569" y="1871221"/>
            <a:ext cx="5871887" cy="3586899"/>
          </a:xfrm>
          <a:prstGeom prst="rect">
            <a:avLst/>
          </a:prstGeom>
        </p:spPr>
      </p:pic>
      <p:pic>
        <p:nvPicPr>
          <p:cNvPr id="3" name="Picture 2">
            <a:extLst>
              <a:ext uri="{FF2B5EF4-FFF2-40B4-BE49-F238E27FC236}">
                <a16:creationId xmlns:a16="http://schemas.microsoft.com/office/drawing/2014/main" id="{7F2EEDC1-C1B4-4EAC-9788-195E3F420037}"/>
              </a:ext>
            </a:extLst>
          </p:cNvPr>
          <p:cNvPicPr>
            <a:picLocks noChangeAspect="1"/>
          </p:cNvPicPr>
          <p:nvPr/>
        </p:nvPicPr>
        <p:blipFill>
          <a:blip r:embed="rId4"/>
          <a:stretch>
            <a:fillRect/>
          </a:stretch>
        </p:blipFill>
        <p:spPr>
          <a:xfrm>
            <a:off x="959700" y="1852364"/>
            <a:ext cx="5920060" cy="4003304"/>
          </a:xfrm>
          <a:prstGeom prst="rect">
            <a:avLst/>
          </a:prstGeom>
        </p:spPr>
      </p:pic>
    </p:spTree>
    <p:extLst>
      <p:ext uri="{BB962C8B-B14F-4D97-AF65-F5344CB8AC3E}">
        <p14:creationId xmlns:p14="http://schemas.microsoft.com/office/powerpoint/2010/main" val="3672167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[4]</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48</a:t>
            </a:fld>
            <a:endParaRPr dirty="0"/>
          </a:p>
        </p:txBody>
      </p:sp>
      <p:pic>
        <p:nvPicPr>
          <p:cNvPr id="2" name="Picture 1">
            <a:extLst>
              <a:ext uri="{FF2B5EF4-FFF2-40B4-BE49-F238E27FC236}">
                <a16:creationId xmlns:a16="http://schemas.microsoft.com/office/drawing/2014/main" id="{AADE0548-6000-4AF2-A50D-219414D02126}"/>
              </a:ext>
            </a:extLst>
          </p:cNvPr>
          <p:cNvPicPr>
            <a:picLocks noChangeAspect="1"/>
          </p:cNvPicPr>
          <p:nvPr/>
        </p:nvPicPr>
        <p:blipFill>
          <a:blip r:embed="rId3"/>
          <a:stretch>
            <a:fillRect/>
          </a:stretch>
        </p:blipFill>
        <p:spPr>
          <a:xfrm>
            <a:off x="982569" y="1871221"/>
            <a:ext cx="5871887" cy="3586899"/>
          </a:xfrm>
          <a:prstGeom prst="rect">
            <a:avLst/>
          </a:prstGeom>
        </p:spPr>
      </p:pic>
      <p:pic>
        <p:nvPicPr>
          <p:cNvPr id="3" name="Picture 2">
            <a:extLst>
              <a:ext uri="{FF2B5EF4-FFF2-40B4-BE49-F238E27FC236}">
                <a16:creationId xmlns:a16="http://schemas.microsoft.com/office/drawing/2014/main" id="{7F2EEDC1-C1B4-4EAC-9788-195E3F420037}"/>
              </a:ext>
            </a:extLst>
          </p:cNvPr>
          <p:cNvPicPr>
            <a:picLocks noChangeAspect="1"/>
          </p:cNvPicPr>
          <p:nvPr/>
        </p:nvPicPr>
        <p:blipFill>
          <a:blip r:embed="rId4"/>
          <a:stretch>
            <a:fillRect/>
          </a:stretch>
        </p:blipFill>
        <p:spPr>
          <a:xfrm>
            <a:off x="959700" y="1852364"/>
            <a:ext cx="5920060" cy="4003304"/>
          </a:xfrm>
          <a:prstGeom prst="rect">
            <a:avLst/>
          </a:prstGeom>
        </p:spPr>
      </p:pic>
      <p:pic>
        <p:nvPicPr>
          <p:cNvPr id="6" name="Picture 5">
            <a:extLst>
              <a:ext uri="{FF2B5EF4-FFF2-40B4-BE49-F238E27FC236}">
                <a16:creationId xmlns:a16="http://schemas.microsoft.com/office/drawing/2014/main" id="{70940FAB-E7F1-4A6D-8F71-0F749F90E390}"/>
              </a:ext>
            </a:extLst>
          </p:cNvPr>
          <p:cNvPicPr>
            <a:picLocks noChangeAspect="1"/>
          </p:cNvPicPr>
          <p:nvPr/>
        </p:nvPicPr>
        <p:blipFill>
          <a:blip r:embed="rId5"/>
          <a:stretch>
            <a:fillRect/>
          </a:stretch>
        </p:blipFill>
        <p:spPr>
          <a:xfrm>
            <a:off x="959700" y="1871220"/>
            <a:ext cx="5983141" cy="3993775"/>
          </a:xfrm>
          <a:prstGeom prst="rect">
            <a:avLst/>
          </a:prstGeom>
        </p:spPr>
      </p:pic>
    </p:spTree>
    <p:extLst>
      <p:ext uri="{BB962C8B-B14F-4D97-AF65-F5344CB8AC3E}">
        <p14:creationId xmlns:p14="http://schemas.microsoft.com/office/powerpoint/2010/main" val="2571897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[4]</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49</a:t>
            </a:fld>
            <a:endParaRPr dirty="0"/>
          </a:p>
        </p:txBody>
      </p:sp>
      <p:pic>
        <p:nvPicPr>
          <p:cNvPr id="2" name="Picture 1">
            <a:extLst>
              <a:ext uri="{FF2B5EF4-FFF2-40B4-BE49-F238E27FC236}">
                <a16:creationId xmlns:a16="http://schemas.microsoft.com/office/drawing/2014/main" id="{AADE0548-6000-4AF2-A50D-219414D02126}"/>
              </a:ext>
            </a:extLst>
          </p:cNvPr>
          <p:cNvPicPr>
            <a:picLocks noChangeAspect="1"/>
          </p:cNvPicPr>
          <p:nvPr/>
        </p:nvPicPr>
        <p:blipFill>
          <a:blip r:embed="rId3"/>
          <a:stretch>
            <a:fillRect/>
          </a:stretch>
        </p:blipFill>
        <p:spPr>
          <a:xfrm>
            <a:off x="982569" y="1871221"/>
            <a:ext cx="5871887" cy="3586899"/>
          </a:xfrm>
          <a:prstGeom prst="rect">
            <a:avLst/>
          </a:prstGeom>
        </p:spPr>
      </p:pic>
      <p:pic>
        <p:nvPicPr>
          <p:cNvPr id="3" name="Picture 2">
            <a:extLst>
              <a:ext uri="{FF2B5EF4-FFF2-40B4-BE49-F238E27FC236}">
                <a16:creationId xmlns:a16="http://schemas.microsoft.com/office/drawing/2014/main" id="{7F2EEDC1-C1B4-4EAC-9788-195E3F420037}"/>
              </a:ext>
            </a:extLst>
          </p:cNvPr>
          <p:cNvPicPr>
            <a:picLocks noChangeAspect="1"/>
          </p:cNvPicPr>
          <p:nvPr/>
        </p:nvPicPr>
        <p:blipFill>
          <a:blip r:embed="rId4"/>
          <a:stretch>
            <a:fillRect/>
          </a:stretch>
        </p:blipFill>
        <p:spPr>
          <a:xfrm>
            <a:off x="959700" y="1852364"/>
            <a:ext cx="5920060" cy="4003304"/>
          </a:xfrm>
          <a:prstGeom prst="rect">
            <a:avLst/>
          </a:prstGeom>
        </p:spPr>
      </p:pic>
      <p:pic>
        <p:nvPicPr>
          <p:cNvPr id="6" name="Picture 5">
            <a:extLst>
              <a:ext uri="{FF2B5EF4-FFF2-40B4-BE49-F238E27FC236}">
                <a16:creationId xmlns:a16="http://schemas.microsoft.com/office/drawing/2014/main" id="{70940FAB-E7F1-4A6D-8F71-0F749F90E390}"/>
              </a:ext>
            </a:extLst>
          </p:cNvPr>
          <p:cNvPicPr>
            <a:picLocks noChangeAspect="1"/>
          </p:cNvPicPr>
          <p:nvPr/>
        </p:nvPicPr>
        <p:blipFill>
          <a:blip r:embed="rId5"/>
          <a:stretch>
            <a:fillRect/>
          </a:stretch>
        </p:blipFill>
        <p:spPr>
          <a:xfrm>
            <a:off x="959700" y="1871220"/>
            <a:ext cx="5983141" cy="3993775"/>
          </a:xfrm>
          <a:prstGeom prst="rect">
            <a:avLst/>
          </a:prstGeom>
        </p:spPr>
      </p:pic>
      <p:pic>
        <p:nvPicPr>
          <p:cNvPr id="8" name="Picture 7">
            <a:extLst>
              <a:ext uri="{FF2B5EF4-FFF2-40B4-BE49-F238E27FC236}">
                <a16:creationId xmlns:a16="http://schemas.microsoft.com/office/drawing/2014/main" id="{874AC4AA-F344-4664-AFCD-E614BE97FA24}"/>
              </a:ext>
            </a:extLst>
          </p:cNvPr>
          <p:cNvPicPr>
            <a:picLocks noChangeAspect="1"/>
          </p:cNvPicPr>
          <p:nvPr/>
        </p:nvPicPr>
        <p:blipFill>
          <a:blip r:embed="rId6"/>
          <a:stretch>
            <a:fillRect/>
          </a:stretch>
        </p:blipFill>
        <p:spPr>
          <a:xfrm>
            <a:off x="982569" y="1871218"/>
            <a:ext cx="5815484" cy="4003304"/>
          </a:xfrm>
          <a:prstGeom prst="rect">
            <a:avLst/>
          </a:prstGeom>
        </p:spPr>
      </p:pic>
    </p:spTree>
    <p:extLst>
      <p:ext uri="{BB962C8B-B14F-4D97-AF65-F5344CB8AC3E}">
        <p14:creationId xmlns:p14="http://schemas.microsoft.com/office/powerpoint/2010/main" val="132218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a:buNone/>
            </a:pPr>
            <a:r>
              <a:rPr lang="ru-RU" b="0" dirty="0">
                <a:latin typeface="+mj-lt"/>
              </a:rPr>
              <a:t>Ядро </a:t>
            </a:r>
            <a:r>
              <a:rPr lang="en-US" b="0" dirty="0">
                <a:latin typeface="+mj-lt"/>
              </a:rPr>
              <a:t>Linux</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5</a:t>
            </a:fld>
            <a:endParaRPr/>
          </a:p>
        </p:txBody>
      </p:sp>
      <p:pic>
        <p:nvPicPr>
          <p:cNvPr id="2" name="Picture 1">
            <a:extLst>
              <a:ext uri="{FF2B5EF4-FFF2-40B4-BE49-F238E27FC236}">
                <a16:creationId xmlns:a16="http://schemas.microsoft.com/office/drawing/2014/main" id="{66DC94BF-27DF-4B62-8260-20F30E9F6FB3}"/>
              </a:ext>
            </a:extLst>
          </p:cNvPr>
          <p:cNvPicPr>
            <a:picLocks noChangeAspect="1"/>
          </p:cNvPicPr>
          <p:nvPr/>
        </p:nvPicPr>
        <p:blipFill>
          <a:blip r:embed="rId3"/>
          <a:stretch>
            <a:fillRect/>
          </a:stretch>
        </p:blipFill>
        <p:spPr>
          <a:xfrm>
            <a:off x="1572011" y="1612532"/>
            <a:ext cx="8547410" cy="4781702"/>
          </a:xfrm>
          <a:prstGeom prst="rect">
            <a:avLst/>
          </a:prstGeom>
        </p:spPr>
      </p:pic>
      <p:pic>
        <p:nvPicPr>
          <p:cNvPr id="3" name="Picture 2">
            <a:extLst>
              <a:ext uri="{FF2B5EF4-FFF2-40B4-BE49-F238E27FC236}">
                <a16:creationId xmlns:a16="http://schemas.microsoft.com/office/drawing/2014/main" id="{22C2550F-FC29-4581-A7B2-AD62D4AAF100}"/>
              </a:ext>
            </a:extLst>
          </p:cNvPr>
          <p:cNvPicPr>
            <a:picLocks noChangeAspect="1"/>
          </p:cNvPicPr>
          <p:nvPr/>
        </p:nvPicPr>
        <p:blipFill>
          <a:blip r:embed="rId4"/>
          <a:stretch>
            <a:fillRect/>
          </a:stretch>
        </p:blipFill>
        <p:spPr>
          <a:xfrm>
            <a:off x="1608507" y="1506964"/>
            <a:ext cx="8805636" cy="4992838"/>
          </a:xfrm>
          <a:prstGeom prst="rect">
            <a:avLst/>
          </a:prstGeom>
        </p:spPr>
      </p:pic>
    </p:spTree>
    <p:extLst>
      <p:ext uri="{BB962C8B-B14F-4D97-AF65-F5344CB8AC3E}">
        <p14:creationId xmlns:p14="http://schemas.microsoft.com/office/powerpoint/2010/main" val="4009672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[4]</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50</a:t>
            </a:fld>
            <a:endParaRPr dirty="0"/>
          </a:p>
        </p:txBody>
      </p:sp>
      <p:pic>
        <p:nvPicPr>
          <p:cNvPr id="2" name="Picture 1">
            <a:extLst>
              <a:ext uri="{FF2B5EF4-FFF2-40B4-BE49-F238E27FC236}">
                <a16:creationId xmlns:a16="http://schemas.microsoft.com/office/drawing/2014/main" id="{AADE0548-6000-4AF2-A50D-219414D02126}"/>
              </a:ext>
            </a:extLst>
          </p:cNvPr>
          <p:cNvPicPr>
            <a:picLocks noChangeAspect="1"/>
          </p:cNvPicPr>
          <p:nvPr/>
        </p:nvPicPr>
        <p:blipFill>
          <a:blip r:embed="rId3"/>
          <a:stretch>
            <a:fillRect/>
          </a:stretch>
        </p:blipFill>
        <p:spPr>
          <a:xfrm>
            <a:off x="982569" y="1871221"/>
            <a:ext cx="5871887" cy="3586899"/>
          </a:xfrm>
          <a:prstGeom prst="rect">
            <a:avLst/>
          </a:prstGeom>
        </p:spPr>
      </p:pic>
      <p:pic>
        <p:nvPicPr>
          <p:cNvPr id="3" name="Picture 2">
            <a:extLst>
              <a:ext uri="{FF2B5EF4-FFF2-40B4-BE49-F238E27FC236}">
                <a16:creationId xmlns:a16="http://schemas.microsoft.com/office/drawing/2014/main" id="{7F2EEDC1-C1B4-4EAC-9788-195E3F420037}"/>
              </a:ext>
            </a:extLst>
          </p:cNvPr>
          <p:cNvPicPr>
            <a:picLocks noChangeAspect="1"/>
          </p:cNvPicPr>
          <p:nvPr/>
        </p:nvPicPr>
        <p:blipFill>
          <a:blip r:embed="rId4"/>
          <a:stretch>
            <a:fillRect/>
          </a:stretch>
        </p:blipFill>
        <p:spPr>
          <a:xfrm>
            <a:off x="959700" y="1852364"/>
            <a:ext cx="5920060" cy="4003304"/>
          </a:xfrm>
          <a:prstGeom prst="rect">
            <a:avLst/>
          </a:prstGeom>
        </p:spPr>
      </p:pic>
      <p:pic>
        <p:nvPicPr>
          <p:cNvPr id="6" name="Picture 5">
            <a:extLst>
              <a:ext uri="{FF2B5EF4-FFF2-40B4-BE49-F238E27FC236}">
                <a16:creationId xmlns:a16="http://schemas.microsoft.com/office/drawing/2014/main" id="{70940FAB-E7F1-4A6D-8F71-0F749F90E390}"/>
              </a:ext>
            </a:extLst>
          </p:cNvPr>
          <p:cNvPicPr>
            <a:picLocks noChangeAspect="1"/>
          </p:cNvPicPr>
          <p:nvPr/>
        </p:nvPicPr>
        <p:blipFill>
          <a:blip r:embed="rId5"/>
          <a:stretch>
            <a:fillRect/>
          </a:stretch>
        </p:blipFill>
        <p:spPr>
          <a:xfrm>
            <a:off x="959700" y="1871220"/>
            <a:ext cx="5983141" cy="3993775"/>
          </a:xfrm>
          <a:prstGeom prst="rect">
            <a:avLst/>
          </a:prstGeom>
        </p:spPr>
      </p:pic>
      <p:pic>
        <p:nvPicPr>
          <p:cNvPr id="8" name="Picture 7">
            <a:extLst>
              <a:ext uri="{FF2B5EF4-FFF2-40B4-BE49-F238E27FC236}">
                <a16:creationId xmlns:a16="http://schemas.microsoft.com/office/drawing/2014/main" id="{874AC4AA-F344-4664-AFCD-E614BE97FA24}"/>
              </a:ext>
            </a:extLst>
          </p:cNvPr>
          <p:cNvPicPr>
            <a:picLocks noChangeAspect="1"/>
          </p:cNvPicPr>
          <p:nvPr/>
        </p:nvPicPr>
        <p:blipFill>
          <a:blip r:embed="rId6"/>
          <a:stretch>
            <a:fillRect/>
          </a:stretch>
        </p:blipFill>
        <p:spPr>
          <a:xfrm>
            <a:off x="982569" y="1871218"/>
            <a:ext cx="5815484" cy="4003304"/>
          </a:xfrm>
          <a:prstGeom prst="rect">
            <a:avLst/>
          </a:prstGeom>
        </p:spPr>
      </p:pic>
      <p:pic>
        <p:nvPicPr>
          <p:cNvPr id="7" name="Picture 6">
            <a:extLst>
              <a:ext uri="{FF2B5EF4-FFF2-40B4-BE49-F238E27FC236}">
                <a16:creationId xmlns:a16="http://schemas.microsoft.com/office/drawing/2014/main" id="{5D527EC1-A105-460A-AE79-80B4BB456156}"/>
              </a:ext>
            </a:extLst>
          </p:cNvPr>
          <p:cNvPicPr>
            <a:picLocks noChangeAspect="1"/>
          </p:cNvPicPr>
          <p:nvPr/>
        </p:nvPicPr>
        <p:blipFill>
          <a:blip r:embed="rId7"/>
          <a:stretch>
            <a:fillRect/>
          </a:stretch>
        </p:blipFill>
        <p:spPr>
          <a:xfrm>
            <a:off x="982569" y="1875320"/>
            <a:ext cx="5913186" cy="3999201"/>
          </a:xfrm>
          <a:prstGeom prst="rect">
            <a:avLst/>
          </a:prstGeom>
        </p:spPr>
      </p:pic>
    </p:spTree>
    <p:extLst>
      <p:ext uri="{BB962C8B-B14F-4D97-AF65-F5344CB8AC3E}">
        <p14:creationId xmlns:p14="http://schemas.microsoft.com/office/powerpoint/2010/main" val="2673113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[5]</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51</a:t>
            </a:fld>
            <a:endParaRPr dirty="0"/>
          </a:p>
        </p:txBody>
      </p:sp>
      <p:pic>
        <p:nvPicPr>
          <p:cNvPr id="9" name="Picture 8">
            <a:extLst>
              <a:ext uri="{FF2B5EF4-FFF2-40B4-BE49-F238E27FC236}">
                <a16:creationId xmlns:a16="http://schemas.microsoft.com/office/drawing/2014/main" id="{237B7AF3-7308-4556-BF30-8EAB1D2F5792}"/>
              </a:ext>
            </a:extLst>
          </p:cNvPr>
          <p:cNvPicPr>
            <a:picLocks noChangeAspect="1"/>
          </p:cNvPicPr>
          <p:nvPr/>
        </p:nvPicPr>
        <p:blipFill>
          <a:blip r:embed="rId3"/>
          <a:stretch>
            <a:fillRect/>
          </a:stretch>
        </p:blipFill>
        <p:spPr>
          <a:xfrm>
            <a:off x="569564" y="1598800"/>
            <a:ext cx="4450209" cy="2556291"/>
          </a:xfrm>
          <a:prstGeom prst="rect">
            <a:avLst/>
          </a:prstGeom>
        </p:spPr>
      </p:pic>
    </p:spTree>
    <p:extLst>
      <p:ext uri="{BB962C8B-B14F-4D97-AF65-F5344CB8AC3E}">
        <p14:creationId xmlns:p14="http://schemas.microsoft.com/office/powerpoint/2010/main" val="567775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[5]</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52</a:t>
            </a:fld>
            <a:endParaRPr dirty="0"/>
          </a:p>
        </p:txBody>
      </p:sp>
      <p:pic>
        <p:nvPicPr>
          <p:cNvPr id="9" name="Picture 8">
            <a:extLst>
              <a:ext uri="{FF2B5EF4-FFF2-40B4-BE49-F238E27FC236}">
                <a16:creationId xmlns:a16="http://schemas.microsoft.com/office/drawing/2014/main" id="{237B7AF3-7308-4556-BF30-8EAB1D2F5792}"/>
              </a:ext>
            </a:extLst>
          </p:cNvPr>
          <p:cNvPicPr>
            <a:picLocks noChangeAspect="1"/>
          </p:cNvPicPr>
          <p:nvPr/>
        </p:nvPicPr>
        <p:blipFill>
          <a:blip r:embed="rId3"/>
          <a:stretch>
            <a:fillRect/>
          </a:stretch>
        </p:blipFill>
        <p:spPr>
          <a:xfrm>
            <a:off x="569564" y="1598800"/>
            <a:ext cx="4450209" cy="2556291"/>
          </a:xfrm>
          <a:prstGeom prst="rect">
            <a:avLst/>
          </a:prstGeom>
        </p:spPr>
      </p:pic>
      <p:pic>
        <p:nvPicPr>
          <p:cNvPr id="10" name="Picture 9">
            <a:extLst>
              <a:ext uri="{FF2B5EF4-FFF2-40B4-BE49-F238E27FC236}">
                <a16:creationId xmlns:a16="http://schemas.microsoft.com/office/drawing/2014/main" id="{2A104F7D-5CD9-4D9F-A159-0D2F39EC708E}"/>
              </a:ext>
            </a:extLst>
          </p:cNvPr>
          <p:cNvPicPr>
            <a:picLocks noChangeAspect="1"/>
          </p:cNvPicPr>
          <p:nvPr/>
        </p:nvPicPr>
        <p:blipFill>
          <a:blip r:embed="rId4"/>
          <a:stretch>
            <a:fillRect/>
          </a:stretch>
        </p:blipFill>
        <p:spPr>
          <a:xfrm>
            <a:off x="550712" y="1598799"/>
            <a:ext cx="4624605" cy="3176931"/>
          </a:xfrm>
          <a:prstGeom prst="rect">
            <a:avLst/>
          </a:prstGeom>
        </p:spPr>
      </p:pic>
    </p:spTree>
    <p:extLst>
      <p:ext uri="{BB962C8B-B14F-4D97-AF65-F5344CB8AC3E}">
        <p14:creationId xmlns:p14="http://schemas.microsoft.com/office/powerpoint/2010/main" val="99020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[5]</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53</a:t>
            </a:fld>
            <a:endParaRPr dirty="0"/>
          </a:p>
        </p:txBody>
      </p:sp>
      <p:pic>
        <p:nvPicPr>
          <p:cNvPr id="9" name="Picture 8">
            <a:extLst>
              <a:ext uri="{FF2B5EF4-FFF2-40B4-BE49-F238E27FC236}">
                <a16:creationId xmlns:a16="http://schemas.microsoft.com/office/drawing/2014/main" id="{237B7AF3-7308-4556-BF30-8EAB1D2F5792}"/>
              </a:ext>
            </a:extLst>
          </p:cNvPr>
          <p:cNvPicPr>
            <a:picLocks noChangeAspect="1"/>
          </p:cNvPicPr>
          <p:nvPr/>
        </p:nvPicPr>
        <p:blipFill>
          <a:blip r:embed="rId3"/>
          <a:stretch>
            <a:fillRect/>
          </a:stretch>
        </p:blipFill>
        <p:spPr>
          <a:xfrm>
            <a:off x="569564" y="1598800"/>
            <a:ext cx="4450209" cy="2556291"/>
          </a:xfrm>
          <a:prstGeom prst="rect">
            <a:avLst/>
          </a:prstGeom>
        </p:spPr>
      </p:pic>
      <p:pic>
        <p:nvPicPr>
          <p:cNvPr id="10" name="Picture 9">
            <a:extLst>
              <a:ext uri="{FF2B5EF4-FFF2-40B4-BE49-F238E27FC236}">
                <a16:creationId xmlns:a16="http://schemas.microsoft.com/office/drawing/2014/main" id="{2A104F7D-5CD9-4D9F-A159-0D2F39EC708E}"/>
              </a:ext>
            </a:extLst>
          </p:cNvPr>
          <p:cNvPicPr>
            <a:picLocks noChangeAspect="1"/>
          </p:cNvPicPr>
          <p:nvPr/>
        </p:nvPicPr>
        <p:blipFill>
          <a:blip r:embed="rId4"/>
          <a:stretch>
            <a:fillRect/>
          </a:stretch>
        </p:blipFill>
        <p:spPr>
          <a:xfrm>
            <a:off x="550712" y="1598799"/>
            <a:ext cx="4624605" cy="3176931"/>
          </a:xfrm>
          <a:prstGeom prst="rect">
            <a:avLst/>
          </a:prstGeom>
        </p:spPr>
      </p:pic>
      <p:pic>
        <p:nvPicPr>
          <p:cNvPr id="2" name="Picture 1">
            <a:extLst>
              <a:ext uri="{FF2B5EF4-FFF2-40B4-BE49-F238E27FC236}">
                <a16:creationId xmlns:a16="http://schemas.microsoft.com/office/drawing/2014/main" id="{18EB5836-61B0-4808-8F25-8B0D1043CD67}"/>
              </a:ext>
            </a:extLst>
          </p:cNvPr>
          <p:cNvPicPr>
            <a:picLocks noChangeAspect="1"/>
          </p:cNvPicPr>
          <p:nvPr/>
        </p:nvPicPr>
        <p:blipFill>
          <a:blip r:embed="rId5"/>
          <a:stretch>
            <a:fillRect/>
          </a:stretch>
        </p:blipFill>
        <p:spPr>
          <a:xfrm>
            <a:off x="588416" y="1612532"/>
            <a:ext cx="4662312" cy="3179152"/>
          </a:xfrm>
          <a:prstGeom prst="rect">
            <a:avLst/>
          </a:prstGeom>
        </p:spPr>
      </p:pic>
    </p:spTree>
    <p:extLst>
      <p:ext uri="{BB962C8B-B14F-4D97-AF65-F5344CB8AC3E}">
        <p14:creationId xmlns:p14="http://schemas.microsoft.com/office/powerpoint/2010/main" val="198764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[5]</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54</a:t>
            </a:fld>
            <a:endParaRPr dirty="0"/>
          </a:p>
        </p:txBody>
      </p:sp>
      <p:pic>
        <p:nvPicPr>
          <p:cNvPr id="9" name="Picture 8">
            <a:extLst>
              <a:ext uri="{FF2B5EF4-FFF2-40B4-BE49-F238E27FC236}">
                <a16:creationId xmlns:a16="http://schemas.microsoft.com/office/drawing/2014/main" id="{237B7AF3-7308-4556-BF30-8EAB1D2F5792}"/>
              </a:ext>
            </a:extLst>
          </p:cNvPr>
          <p:cNvPicPr>
            <a:picLocks noChangeAspect="1"/>
          </p:cNvPicPr>
          <p:nvPr/>
        </p:nvPicPr>
        <p:blipFill>
          <a:blip r:embed="rId3"/>
          <a:stretch>
            <a:fillRect/>
          </a:stretch>
        </p:blipFill>
        <p:spPr>
          <a:xfrm>
            <a:off x="569564" y="1598800"/>
            <a:ext cx="4450209" cy="2556291"/>
          </a:xfrm>
          <a:prstGeom prst="rect">
            <a:avLst/>
          </a:prstGeom>
        </p:spPr>
      </p:pic>
      <p:pic>
        <p:nvPicPr>
          <p:cNvPr id="10" name="Picture 9">
            <a:extLst>
              <a:ext uri="{FF2B5EF4-FFF2-40B4-BE49-F238E27FC236}">
                <a16:creationId xmlns:a16="http://schemas.microsoft.com/office/drawing/2014/main" id="{2A104F7D-5CD9-4D9F-A159-0D2F39EC708E}"/>
              </a:ext>
            </a:extLst>
          </p:cNvPr>
          <p:cNvPicPr>
            <a:picLocks noChangeAspect="1"/>
          </p:cNvPicPr>
          <p:nvPr/>
        </p:nvPicPr>
        <p:blipFill>
          <a:blip r:embed="rId4"/>
          <a:stretch>
            <a:fillRect/>
          </a:stretch>
        </p:blipFill>
        <p:spPr>
          <a:xfrm>
            <a:off x="550712" y="1598799"/>
            <a:ext cx="4624605" cy="3176931"/>
          </a:xfrm>
          <a:prstGeom prst="rect">
            <a:avLst/>
          </a:prstGeom>
        </p:spPr>
      </p:pic>
      <p:pic>
        <p:nvPicPr>
          <p:cNvPr id="2" name="Picture 1">
            <a:extLst>
              <a:ext uri="{FF2B5EF4-FFF2-40B4-BE49-F238E27FC236}">
                <a16:creationId xmlns:a16="http://schemas.microsoft.com/office/drawing/2014/main" id="{18EB5836-61B0-4808-8F25-8B0D1043CD67}"/>
              </a:ext>
            </a:extLst>
          </p:cNvPr>
          <p:cNvPicPr>
            <a:picLocks noChangeAspect="1"/>
          </p:cNvPicPr>
          <p:nvPr/>
        </p:nvPicPr>
        <p:blipFill>
          <a:blip r:embed="rId5"/>
          <a:stretch>
            <a:fillRect/>
          </a:stretch>
        </p:blipFill>
        <p:spPr>
          <a:xfrm>
            <a:off x="588416" y="1612532"/>
            <a:ext cx="4662312" cy="3179152"/>
          </a:xfrm>
          <a:prstGeom prst="rect">
            <a:avLst/>
          </a:prstGeom>
        </p:spPr>
      </p:pic>
      <p:pic>
        <p:nvPicPr>
          <p:cNvPr id="3" name="Picture 2">
            <a:extLst>
              <a:ext uri="{FF2B5EF4-FFF2-40B4-BE49-F238E27FC236}">
                <a16:creationId xmlns:a16="http://schemas.microsoft.com/office/drawing/2014/main" id="{D41BFB9C-0294-463A-8DDF-9907D52A1814}"/>
              </a:ext>
            </a:extLst>
          </p:cNvPr>
          <p:cNvPicPr>
            <a:picLocks noChangeAspect="1"/>
          </p:cNvPicPr>
          <p:nvPr/>
        </p:nvPicPr>
        <p:blipFill>
          <a:blip r:embed="rId6"/>
          <a:stretch>
            <a:fillRect/>
          </a:stretch>
        </p:blipFill>
        <p:spPr>
          <a:xfrm>
            <a:off x="550713" y="1543222"/>
            <a:ext cx="4681164" cy="3210132"/>
          </a:xfrm>
          <a:prstGeom prst="rect">
            <a:avLst/>
          </a:prstGeom>
        </p:spPr>
      </p:pic>
    </p:spTree>
    <p:extLst>
      <p:ext uri="{BB962C8B-B14F-4D97-AF65-F5344CB8AC3E}">
        <p14:creationId xmlns:p14="http://schemas.microsoft.com/office/powerpoint/2010/main" val="938664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[6]</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55</a:t>
            </a:fld>
            <a:endParaRPr dirty="0"/>
          </a:p>
        </p:txBody>
      </p:sp>
      <p:pic>
        <p:nvPicPr>
          <p:cNvPr id="6" name="Picture 5">
            <a:extLst>
              <a:ext uri="{FF2B5EF4-FFF2-40B4-BE49-F238E27FC236}">
                <a16:creationId xmlns:a16="http://schemas.microsoft.com/office/drawing/2014/main" id="{7F9679A1-9017-48F4-84C7-E44FBD9910C7}"/>
              </a:ext>
            </a:extLst>
          </p:cNvPr>
          <p:cNvPicPr>
            <a:picLocks noChangeAspect="1"/>
          </p:cNvPicPr>
          <p:nvPr/>
        </p:nvPicPr>
        <p:blipFill>
          <a:blip r:embed="rId3"/>
          <a:stretch>
            <a:fillRect/>
          </a:stretch>
        </p:blipFill>
        <p:spPr>
          <a:xfrm>
            <a:off x="982569" y="1900717"/>
            <a:ext cx="7673931" cy="4471802"/>
          </a:xfrm>
          <a:prstGeom prst="rect">
            <a:avLst/>
          </a:prstGeom>
        </p:spPr>
      </p:pic>
    </p:spTree>
    <p:extLst>
      <p:ext uri="{BB962C8B-B14F-4D97-AF65-F5344CB8AC3E}">
        <p14:creationId xmlns:p14="http://schemas.microsoft.com/office/powerpoint/2010/main" val="3313477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 [7]</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56</a:t>
            </a:fld>
            <a:endParaRPr dirty="0"/>
          </a:p>
        </p:txBody>
      </p:sp>
      <p:pic>
        <p:nvPicPr>
          <p:cNvPr id="2" name="Picture 1">
            <a:extLst>
              <a:ext uri="{FF2B5EF4-FFF2-40B4-BE49-F238E27FC236}">
                <a16:creationId xmlns:a16="http://schemas.microsoft.com/office/drawing/2014/main" id="{31BC401D-8BD7-4914-B59E-F99CF85C74F0}"/>
              </a:ext>
            </a:extLst>
          </p:cNvPr>
          <p:cNvPicPr>
            <a:picLocks noChangeAspect="1"/>
          </p:cNvPicPr>
          <p:nvPr/>
        </p:nvPicPr>
        <p:blipFill>
          <a:blip r:embed="rId3"/>
          <a:stretch>
            <a:fillRect/>
          </a:stretch>
        </p:blipFill>
        <p:spPr>
          <a:xfrm>
            <a:off x="1088796" y="1842314"/>
            <a:ext cx="6773159" cy="2679409"/>
          </a:xfrm>
          <a:prstGeom prst="rect">
            <a:avLst/>
          </a:prstGeom>
        </p:spPr>
      </p:pic>
      <p:sp>
        <p:nvSpPr>
          <p:cNvPr id="7" name="TextBox 6">
            <a:extLst>
              <a:ext uri="{FF2B5EF4-FFF2-40B4-BE49-F238E27FC236}">
                <a16:creationId xmlns:a16="http://schemas.microsoft.com/office/drawing/2014/main" id="{E5447B4C-BF8B-466F-84BC-880A8B5DE093}"/>
              </a:ext>
            </a:extLst>
          </p:cNvPr>
          <p:cNvSpPr txBox="1"/>
          <p:nvPr/>
        </p:nvSpPr>
        <p:spPr>
          <a:xfrm>
            <a:off x="8037975" y="6179690"/>
            <a:ext cx="2393604" cy="307777"/>
          </a:xfrm>
          <a:prstGeom prst="rect">
            <a:avLst/>
          </a:prstGeom>
          <a:noFill/>
        </p:spPr>
        <p:txBody>
          <a:bodyPr wrap="none" rtlCol="0">
            <a:spAutoFit/>
          </a:bodyPr>
          <a:lstStyle/>
          <a:p>
            <a:r>
              <a:rPr lang="ru-RU" dirty="0">
                <a:hlinkClick r:id="rId4"/>
              </a:rPr>
              <a:t>10_</a:t>
            </a:r>
            <a:r>
              <a:rPr lang="en-US" dirty="0">
                <a:hlinkClick r:id="rId4"/>
              </a:rPr>
              <a:t>users/</a:t>
            </a:r>
            <a:r>
              <a:rPr lang="ru-RU" dirty="0">
                <a:hlinkClick r:id="rId4"/>
              </a:rPr>
              <a:t>6</a:t>
            </a:r>
            <a:r>
              <a:rPr lang="en-US" dirty="0">
                <a:hlinkClick r:id="rId4"/>
              </a:rPr>
              <a:t>_</a:t>
            </a:r>
            <a:r>
              <a:rPr lang="en-US" dirty="0" err="1">
                <a:hlinkClick r:id="rId4"/>
              </a:rPr>
              <a:t>access_mask.c</a:t>
            </a:r>
            <a:endParaRPr lang="ru-RU" dirty="0"/>
          </a:p>
        </p:txBody>
      </p:sp>
    </p:spTree>
    <p:extLst>
      <p:ext uri="{BB962C8B-B14F-4D97-AF65-F5344CB8AC3E}">
        <p14:creationId xmlns:p14="http://schemas.microsoft.com/office/powerpoint/2010/main" val="3971825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Права доступа к ресурсам</a:t>
            </a:r>
            <a:r>
              <a:rPr lang="en-US" b="0" dirty="0">
                <a:latin typeface="+mj-lt"/>
              </a:rPr>
              <a:t>[8</a:t>
            </a:r>
            <a:r>
              <a:rPr lang="ru-RU" b="0" dirty="0">
                <a:latin typeface="+mj-lt"/>
              </a:rPr>
              <a:t>]</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57</a:t>
            </a:fld>
            <a:endParaRPr dirty="0"/>
          </a:p>
        </p:txBody>
      </p:sp>
      <p:sp>
        <p:nvSpPr>
          <p:cNvPr id="7" name="TextBox 6">
            <a:extLst>
              <a:ext uri="{FF2B5EF4-FFF2-40B4-BE49-F238E27FC236}">
                <a16:creationId xmlns:a16="http://schemas.microsoft.com/office/drawing/2014/main" id="{E5447B4C-BF8B-466F-84BC-880A8B5DE093}"/>
              </a:ext>
            </a:extLst>
          </p:cNvPr>
          <p:cNvSpPr txBox="1"/>
          <p:nvPr/>
        </p:nvSpPr>
        <p:spPr>
          <a:xfrm>
            <a:off x="8037975" y="6179690"/>
            <a:ext cx="1835759" cy="307777"/>
          </a:xfrm>
          <a:prstGeom prst="rect">
            <a:avLst/>
          </a:prstGeom>
          <a:noFill/>
        </p:spPr>
        <p:txBody>
          <a:bodyPr wrap="none" rtlCol="0">
            <a:spAutoFit/>
          </a:bodyPr>
          <a:lstStyle/>
          <a:p>
            <a:r>
              <a:rPr lang="ru-RU" dirty="0">
                <a:hlinkClick r:id="rId3"/>
              </a:rPr>
              <a:t>10_</a:t>
            </a:r>
            <a:r>
              <a:rPr lang="en-US" dirty="0">
                <a:hlinkClick r:id="rId3"/>
              </a:rPr>
              <a:t>users/7_umask.c</a:t>
            </a:r>
            <a:endParaRPr lang="ru-RU" dirty="0"/>
          </a:p>
        </p:txBody>
      </p:sp>
      <p:pic>
        <p:nvPicPr>
          <p:cNvPr id="3" name="Picture 2">
            <a:extLst>
              <a:ext uri="{FF2B5EF4-FFF2-40B4-BE49-F238E27FC236}">
                <a16:creationId xmlns:a16="http://schemas.microsoft.com/office/drawing/2014/main" id="{5F30564F-ABE1-42A5-83BD-3643CE9375D6}"/>
              </a:ext>
            </a:extLst>
          </p:cNvPr>
          <p:cNvPicPr>
            <a:picLocks noChangeAspect="1"/>
          </p:cNvPicPr>
          <p:nvPr/>
        </p:nvPicPr>
        <p:blipFill>
          <a:blip r:embed="rId4"/>
          <a:stretch>
            <a:fillRect/>
          </a:stretch>
        </p:blipFill>
        <p:spPr>
          <a:xfrm>
            <a:off x="2364669" y="1480008"/>
            <a:ext cx="6835630" cy="3992252"/>
          </a:xfrm>
          <a:prstGeom prst="rect">
            <a:avLst/>
          </a:prstGeom>
        </p:spPr>
      </p:pic>
    </p:spTree>
    <p:extLst>
      <p:ext uri="{BB962C8B-B14F-4D97-AF65-F5344CB8AC3E}">
        <p14:creationId xmlns:p14="http://schemas.microsoft.com/office/powerpoint/2010/main" val="3003485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Ресурсы и процессы</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58</a:t>
            </a:fld>
            <a:endParaRPr dirty="0"/>
          </a:p>
        </p:txBody>
      </p:sp>
      <p:pic>
        <p:nvPicPr>
          <p:cNvPr id="2" name="Picture 1">
            <a:extLst>
              <a:ext uri="{FF2B5EF4-FFF2-40B4-BE49-F238E27FC236}">
                <a16:creationId xmlns:a16="http://schemas.microsoft.com/office/drawing/2014/main" id="{BE7571D3-BFDE-4310-85E0-4764BA320BE5}"/>
              </a:ext>
            </a:extLst>
          </p:cNvPr>
          <p:cNvPicPr>
            <a:picLocks noChangeAspect="1"/>
          </p:cNvPicPr>
          <p:nvPr/>
        </p:nvPicPr>
        <p:blipFill>
          <a:blip r:embed="rId3"/>
          <a:stretch>
            <a:fillRect/>
          </a:stretch>
        </p:blipFill>
        <p:spPr>
          <a:xfrm>
            <a:off x="1049478" y="1941922"/>
            <a:ext cx="4845847" cy="4081806"/>
          </a:xfrm>
          <a:prstGeom prst="rect">
            <a:avLst/>
          </a:prstGeom>
        </p:spPr>
      </p:pic>
    </p:spTree>
    <p:extLst>
      <p:ext uri="{BB962C8B-B14F-4D97-AF65-F5344CB8AC3E}">
        <p14:creationId xmlns:p14="http://schemas.microsoft.com/office/powerpoint/2010/main" val="3617551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Проверка доступа</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59</a:t>
            </a:fld>
            <a:endParaRPr dirty="0"/>
          </a:p>
        </p:txBody>
      </p:sp>
      <p:pic>
        <p:nvPicPr>
          <p:cNvPr id="3" name="Picture 2">
            <a:extLst>
              <a:ext uri="{FF2B5EF4-FFF2-40B4-BE49-F238E27FC236}">
                <a16:creationId xmlns:a16="http://schemas.microsoft.com/office/drawing/2014/main" id="{D8CB005F-FAF7-4615-8C8D-930AF20E3C34}"/>
              </a:ext>
            </a:extLst>
          </p:cNvPr>
          <p:cNvPicPr>
            <a:picLocks noChangeAspect="1"/>
          </p:cNvPicPr>
          <p:nvPr/>
        </p:nvPicPr>
        <p:blipFill>
          <a:blip r:embed="rId3"/>
          <a:stretch>
            <a:fillRect/>
          </a:stretch>
        </p:blipFill>
        <p:spPr>
          <a:xfrm>
            <a:off x="796821" y="1715678"/>
            <a:ext cx="7230919" cy="4449452"/>
          </a:xfrm>
          <a:prstGeom prst="rect">
            <a:avLst/>
          </a:prstGeom>
        </p:spPr>
      </p:pic>
    </p:spTree>
    <p:extLst>
      <p:ext uri="{BB962C8B-B14F-4D97-AF65-F5344CB8AC3E}">
        <p14:creationId xmlns:p14="http://schemas.microsoft.com/office/powerpoint/2010/main" val="1899536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[1]</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6</a:t>
            </a:fld>
            <a:endParaRPr/>
          </a:p>
        </p:txBody>
      </p:sp>
      <p:pic>
        <p:nvPicPr>
          <p:cNvPr id="6" name="Picture 5">
            <a:extLst>
              <a:ext uri="{FF2B5EF4-FFF2-40B4-BE49-F238E27FC236}">
                <a16:creationId xmlns:a16="http://schemas.microsoft.com/office/drawing/2014/main" id="{4FED097B-E00B-4638-B754-BF2A886EE27D}"/>
              </a:ext>
            </a:extLst>
          </p:cNvPr>
          <p:cNvPicPr>
            <a:picLocks noChangeAspect="1"/>
          </p:cNvPicPr>
          <p:nvPr/>
        </p:nvPicPr>
        <p:blipFill>
          <a:blip r:embed="rId3"/>
          <a:stretch>
            <a:fillRect/>
          </a:stretch>
        </p:blipFill>
        <p:spPr>
          <a:xfrm>
            <a:off x="982569" y="1612532"/>
            <a:ext cx="9277815" cy="4675845"/>
          </a:xfrm>
          <a:prstGeom prst="rect">
            <a:avLst/>
          </a:prstGeom>
        </p:spPr>
      </p:pic>
    </p:spTree>
    <p:extLst>
      <p:ext uri="{BB962C8B-B14F-4D97-AF65-F5344CB8AC3E}">
        <p14:creationId xmlns:p14="http://schemas.microsoft.com/office/powerpoint/2010/main" val="4024488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Полезные функции</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60</a:t>
            </a:fld>
            <a:endParaRPr dirty="0"/>
          </a:p>
        </p:txBody>
      </p:sp>
      <p:pic>
        <p:nvPicPr>
          <p:cNvPr id="2" name="Picture 1">
            <a:extLst>
              <a:ext uri="{FF2B5EF4-FFF2-40B4-BE49-F238E27FC236}">
                <a16:creationId xmlns:a16="http://schemas.microsoft.com/office/drawing/2014/main" id="{F6403C17-DD6C-47D1-89DF-5169B4A5A866}"/>
              </a:ext>
            </a:extLst>
          </p:cNvPr>
          <p:cNvPicPr>
            <a:picLocks noChangeAspect="1"/>
          </p:cNvPicPr>
          <p:nvPr/>
        </p:nvPicPr>
        <p:blipFill>
          <a:blip r:embed="rId3"/>
          <a:stretch>
            <a:fillRect/>
          </a:stretch>
        </p:blipFill>
        <p:spPr>
          <a:xfrm>
            <a:off x="1650807" y="1780296"/>
            <a:ext cx="7054848" cy="4111458"/>
          </a:xfrm>
          <a:prstGeom prst="rect">
            <a:avLst/>
          </a:prstGeom>
        </p:spPr>
      </p:pic>
    </p:spTree>
    <p:extLst>
      <p:ext uri="{BB962C8B-B14F-4D97-AF65-F5344CB8AC3E}">
        <p14:creationId xmlns:p14="http://schemas.microsoft.com/office/powerpoint/2010/main" val="1583479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Группы процессов </a:t>
            </a:r>
            <a:r>
              <a:rPr lang="en-US" b="0" dirty="0">
                <a:latin typeface="+mj-lt"/>
              </a:rPr>
              <a:t>[1]</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61</a:t>
            </a:fld>
            <a:endParaRPr dirty="0"/>
          </a:p>
        </p:txBody>
      </p:sp>
      <p:pic>
        <p:nvPicPr>
          <p:cNvPr id="6" name="Picture 5">
            <a:extLst>
              <a:ext uri="{FF2B5EF4-FFF2-40B4-BE49-F238E27FC236}">
                <a16:creationId xmlns:a16="http://schemas.microsoft.com/office/drawing/2014/main" id="{D1AC6BB3-3FF5-468B-988D-F54DA1A8E563}"/>
              </a:ext>
            </a:extLst>
          </p:cNvPr>
          <p:cNvPicPr>
            <a:picLocks noChangeAspect="1"/>
          </p:cNvPicPr>
          <p:nvPr/>
        </p:nvPicPr>
        <p:blipFill>
          <a:blip r:embed="rId3"/>
          <a:stretch>
            <a:fillRect/>
          </a:stretch>
        </p:blipFill>
        <p:spPr>
          <a:xfrm>
            <a:off x="881749" y="1740330"/>
            <a:ext cx="5104379" cy="3987538"/>
          </a:xfrm>
          <a:prstGeom prst="rect">
            <a:avLst/>
          </a:prstGeom>
        </p:spPr>
      </p:pic>
    </p:spTree>
    <p:extLst>
      <p:ext uri="{BB962C8B-B14F-4D97-AF65-F5344CB8AC3E}">
        <p14:creationId xmlns:p14="http://schemas.microsoft.com/office/powerpoint/2010/main" val="619904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Группы процессов </a:t>
            </a:r>
            <a:r>
              <a:rPr lang="en-US" b="0" dirty="0">
                <a:latin typeface="+mj-lt"/>
              </a:rPr>
              <a:t>[</a:t>
            </a:r>
            <a:r>
              <a:rPr lang="ru-RU" b="0" dirty="0">
                <a:latin typeface="+mj-lt"/>
              </a:rPr>
              <a:t>2</a:t>
            </a:r>
            <a:r>
              <a:rPr lang="en-US" b="0" dirty="0">
                <a:latin typeface="+mj-lt"/>
              </a:rPr>
              <a:t>]</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62</a:t>
            </a:fld>
            <a:endParaRPr dirty="0"/>
          </a:p>
        </p:txBody>
      </p:sp>
      <p:pic>
        <p:nvPicPr>
          <p:cNvPr id="2" name="Picture 1">
            <a:extLst>
              <a:ext uri="{FF2B5EF4-FFF2-40B4-BE49-F238E27FC236}">
                <a16:creationId xmlns:a16="http://schemas.microsoft.com/office/drawing/2014/main" id="{8CCF354D-3149-4D3F-87B3-F91965F1C420}"/>
              </a:ext>
            </a:extLst>
          </p:cNvPr>
          <p:cNvPicPr>
            <a:picLocks noChangeAspect="1"/>
          </p:cNvPicPr>
          <p:nvPr/>
        </p:nvPicPr>
        <p:blipFill>
          <a:blip r:embed="rId3"/>
          <a:stretch>
            <a:fillRect/>
          </a:stretch>
        </p:blipFill>
        <p:spPr>
          <a:xfrm>
            <a:off x="982569" y="1612532"/>
            <a:ext cx="7526665" cy="3409588"/>
          </a:xfrm>
          <a:prstGeom prst="rect">
            <a:avLst/>
          </a:prstGeom>
        </p:spPr>
      </p:pic>
      <p:sp>
        <p:nvSpPr>
          <p:cNvPr id="7" name="TextBox 6">
            <a:extLst>
              <a:ext uri="{FF2B5EF4-FFF2-40B4-BE49-F238E27FC236}">
                <a16:creationId xmlns:a16="http://schemas.microsoft.com/office/drawing/2014/main" id="{31D89D68-F6A0-4DBD-9CF6-C308DC99DFB9}"/>
              </a:ext>
            </a:extLst>
          </p:cNvPr>
          <p:cNvSpPr txBox="1"/>
          <p:nvPr/>
        </p:nvSpPr>
        <p:spPr>
          <a:xfrm>
            <a:off x="8037975" y="6179690"/>
            <a:ext cx="1665841" cy="307777"/>
          </a:xfrm>
          <a:prstGeom prst="rect">
            <a:avLst/>
          </a:prstGeom>
          <a:noFill/>
        </p:spPr>
        <p:txBody>
          <a:bodyPr wrap="none" rtlCol="0">
            <a:spAutoFit/>
          </a:bodyPr>
          <a:lstStyle/>
          <a:p>
            <a:r>
              <a:rPr lang="ru-RU" dirty="0">
                <a:hlinkClick r:id="rId4"/>
              </a:rPr>
              <a:t>10_</a:t>
            </a:r>
            <a:r>
              <a:rPr lang="en-US" dirty="0">
                <a:hlinkClick r:id="rId4"/>
              </a:rPr>
              <a:t>users/</a:t>
            </a:r>
            <a:r>
              <a:rPr lang="ru-RU" dirty="0">
                <a:hlinkClick r:id="rId4"/>
              </a:rPr>
              <a:t>8</a:t>
            </a:r>
            <a:r>
              <a:rPr lang="en-US" dirty="0">
                <a:hlinkClick r:id="rId4"/>
              </a:rPr>
              <a:t>_</a:t>
            </a:r>
            <a:r>
              <a:rPr lang="en-US" dirty="0" err="1">
                <a:hlinkClick r:id="rId4"/>
              </a:rPr>
              <a:t>pgrp.c</a:t>
            </a:r>
            <a:endParaRPr lang="ru-RU" dirty="0"/>
          </a:p>
        </p:txBody>
      </p:sp>
    </p:spTree>
    <p:extLst>
      <p:ext uri="{BB962C8B-B14F-4D97-AF65-F5344CB8AC3E}">
        <p14:creationId xmlns:p14="http://schemas.microsoft.com/office/powerpoint/2010/main" val="3241611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Сессии </a:t>
            </a:r>
            <a:r>
              <a:rPr lang="en-US" b="0" dirty="0">
                <a:latin typeface="+mj-lt"/>
              </a:rPr>
              <a:t>[1]</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63</a:t>
            </a:fld>
            <a:endParaRPr dirty="0"/>
          </a:p>
        </p:txBody>
      </p:sp>
      <p:pic>
        <p:nvPicPr>
          <p:cNvPr id="3" name="Picture 2">
            <a:extLst>
              <a:ext uri="{FF2B5EF4-FFF2-40B4-BE49-F238E27FC236}">
                <a16:creationId xmlns:a16="http://schemas.microsoft.com/office/drawing/2014/main" id="{BF4F58D6-F1C5-4A44-AE48-FC3830FC0B80}"/>
              </a:ext>
            </a:extLst>
          </p:cNvPr>
          <p:cNvPicPr>
            <a:picLocks noChangeAspect="1"/>
          </p:cNvPicPr>
          <p:nvPr/>
        </p:nvPicPr>
        <p:blipFill>
          <a:blip r:embed="rId3"/>
          <a:stretch>
            <a:fillRect/>
          </a:stretch>
        </p:blipFill>
        <p:spPr>
          <a:xfrm>
            <a:off x="1247423" y="1527142"/>
            <a:ext cx="7741034" cy="4698175"/>
          </a:xfrm>
          <a:prstGeom prst="rect">
            <a:avLst/>
          </a:prstGeom>
        </p:spPr>
      </p:pic>
    </p:spTree>
    <p:extLst>
      <p:ext uri="{BB962C8B-B14F-4D97-AF65-F5344CB8AC3E}">
        <p14:creationId xmlns:p14="http://schemas.microsoft.com/office/powerpoint/2010/main" val="3619326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Сессии </a:t>
            </a:r>
            <a:r>
              <a:rPr lang="en-US" b="0" dirty="0">
                <a:latin typeface="+mj-lt"/>
              </a:rPr>
              <a:t>[2]</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64</a:t>
            </a:fld>
            <a:endParaRPr dirty="0"/>
          </a:p>
        </p:txBody>
      </p:sp>
      <p:pic>
        <p:nvPicPr>
          <p:cNvPr id="2" name="Picture 1">
            <a:extLst>
              <a:ext uri="{FF2B5EF4-FFF2-40B4-BE49-F238E27FC236}">
                <a16:creationId xmlns:a16="http://schemas.microsoft.com/office/drawing/2014/main" id="{C0C8BDB3-23FC-444E-85E8-2291BDA13B87}"/>
              </a:ext>
            </a:extLst>
          </p:cNvPr>
          <p:cNvPicPr>
            <a:picLocks noChangeAspect="1"/>
          </p:cNvPicPr>
          <p:nvPr/>
        </p:nvPicPr>
        <p:blipFill>
          <a:blip r:embed="rId3"/>
          <a:stretch>
            <a:fillRect/>
          </a:stretch>
        </p:blipFill>
        <p:spPr>
          <a:xfrm>
            <a:off x="2277310" y="1937298"/>
            <a:ext cx="6565033" cy="3061952"/>
          </a:xfrm>
          <a:prstGeom prst="rect">
            <a:avLst/>
          </a:prstGeom>
        </p:spPr>
      </p:pic>
    </p:spTree>
    <p:extLst>
      <p:ext uri="{BB962C8B-B14F-4D97-AF65-F5344CB8AC3E}">
        <p14:creationId xmlns:p14="http://schemas.microsoft.com/office/powerpoint/2010/main" val="3259575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Демонизация процесса </a:t>
            </a:r>
            <a:r>
              <a:rPr lang="en-US" b="0" dirty="0">
                <a:latin typeface="+mj-lt"/>
              </a:rPr>
              <a:t>[</a:t>
            </a:r>
            <a:r>
              <a:rPr lang="ru-RU" b="0" dirty="0">
                <a:latin typeface="+mj-lt"/>
              </a:rPr>
              <a:t>1</a:t>
            </a:r>
            <a:r>
              <a:rPr lang="en-US" b="0" dirty="0">
                <a:latin typeface="+mj-lt"/>
              </a:rPr>
              <a:t>]</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65</a:t>
            </a:fld>
            <a:endParaRPr dirty="0"/>
          </a:p>
        </p:txBody>
      </p:sp>
      <p:pic>
        <p:nvPicPr>
          <p:cNvPr id="3" name="Picture 2">
            <a:extLst>
              <a:ext uri="{FF2B5EF4-FFF2-40B4-BE49-F238E27FC236}">
                <a16:creationId xmlns:a16="http://schemas.microsoft.com/office/drawing/2014/main" id="{C8909B22-3C75-4446-AC7E-474B50AF126D}"/>
              </a:ext>
            </a:extLst>
          </p:cNvPr>
          <p:cNvPicPr>
            <a:picLocks noChangeAspect="1"/>
          </p:cNvPicPr>
          <p:nvPr/>
        </p:nvPicPr>
        <p:blipFill>
          <a:blip r:embed="rId3"/>
          <a:stretch>
            <a:fillRect/>
          </a:stretch>
        </p:blipFill>
        <p:spPr>
          <a:xfrm>
            <a:off x="1399881" y="1762373"/>
            <a:ext cx="7494309" cy="1851906"/>
          </a:xfrm>
          <a:prstGeom prst="rect">
            <a:avLst/>
          </a:prstGeom>
        </p:spPr>
      </p:pic>
    </p:spTree>
    <p:extLst>
      <p:ext uri="{BB962C8B-B14F-4D97-AF65-F5344CB8AC3E}">
        <p14:creationId xmlns:p14="http://schemas.microsoft.com/office/powerpoint/2010/main" val="3000725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Демонизация процесса </a:t>
            </a:r>
            <a:r>
              <a:rPr lang="en-US" b="0" dirty="0">
                <a:latin typeface="+mj-lt"/>
              </a:rPr>
              <a:t>[</a:t>
            </a:r>
            <a:r>
              <a:rPr lang="ru-RU" b="0" dirty="0">
                <a:latin typeface="+mj-lt"/>
              </a:rPr>
              <a:t>2</a:t>
            </a:r>
            <a:r>
              <a:rPr lang="en-US" b="0" dirty="0">
                <a:latin typeface="+mj-lt"/>
              </a:rPr>
              <a:t>]</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66</a:t>
            </a:fld>
            <a:endParaRPr dirty="0"/>
          </a:p>
        </p:txBody>
      </p:sp>
      <p:sp>
        <p:nvSpPr>
          <p:cNvPr id="7" name="TextBox 6">
            <a:extLst>
              <a:ext uri="{FF2B5EF4-FFF2-40B4-BE49-F238E27FC236}">
                <a16:creationId xmlns:a16="http://schemas.microsoft.com/office/drawing/2014/main" id="{31D89D68-F6A0-4DBD-9CF6-C308DC99DFB9}"/>
              </a:ext>
            </a:extLst>
          </p:cNvPr>
          <p:cNvSpPr txBox="1"/>
          <p:nvPr/>
        </p:nvSpPr>
        <p:spPr>
          <a:xfrm>
            <a:off x="8037975" y="6179690"/>
            <a:ext cx="1954381" cy="307777"/>
          </a:xfrm>
          <a:prstGeom prst="rect">
            <a:avLst/>
          </a:prstGeom>
          <a:noFill/>
        </p:spPr>
        <p:txBody>
          <a:bodyPr wrap="none" rtlCol="0">
            <a:spAutoFit/>
          </a:bodyPr>
          <a:lstStyle/>
          <a:p>
            <a:r>
              <a:rPr lang="ru-RU" dirty="0">
                <a:hlinkClick r:id="rId3"/>
              </a:rPr>
              <a:t>10_</a:t>
            </a:r>
            <a:r>
              <a:rPr lang="en-US" dirty="0">
                <a:hlinkClick r:id="rId3"/>
              </a:rPr>
              <a:t>users/</a:t>
            </a:r>
            <a:r>
              <a:rPr lang="ru-RU" dirty="0">
                <a:hlinkClick r:id="rId3"/>
              </a:rPr>
              <a:t>9</a:t>
            </a:r>
            <a:r>
              <a:rPr lang="en-US" dirty="0">
                <a:hlinkClick r:id="rId3"/>
              </a:rPr>
              <a:t>_</a:t>
            </a:r>
            <a:r>
              <a:rPr lang="en-US" dirty="0" err="1">
                <a:hlinkClick r:id="rId3"/>
              </a:rPr>
              <a:t>daemon.c</a:t>
            </a:r>
            <a:endParaRPr lang="ru-RU" dirty="0"/>
          </a:p>
        </p:txBody>
      </p:sp>
      <p:pic>
        <p:nvPicPr>
          <p:cNvPr id="3" name="Picture 2">
            <a:extLst>
              <a:ext uri="{FF2B5EF4-FFF2-40B4-BE49-F238E27FC236}">
                <a16:creationId xmlns:a16="http://schemas.microsoft.com/office/drawing/2014/main" id="{3686858B-D495-4D3E-AA5D-CCAF17417099}"/>
              </a:ext>
            </a:extLst>
          </p:cNvPr>
          <p:cNvPicPr>
            <a:picLocks noChangeAspect="1"/>
          </p:cNvPicPr>
          <p:nvPr/>
        </p:nvPicPr>
        <p:blipFill>
          <a:blip r:embed="rId4"/>
          <a:stretch>
            <a:fillRect/>
          </a:stretch>
        </p:blipFill>
        <p:spPr>
          <a:xfrm>
            <a:off x="982569" y="1612532"/>
            <a:ext cx="5947009" cy="3768498"/>
          </a:xfrm>
          <a:prstGeom prst="rect">
            <a:avLst/>
          </a:prstGeom>
        </p:spPr>
      </p:pic>
      <p:pic>
        <p:nvPicPr>
          <p:cNvPr id="6" name="Picture 5">
            <a:extLst>
              <a:ext uri="{FF2B5EF4-FFF2-40B4-BE49-F238E27FC236}">
                <a16:creationId xmlns:a16="http://schemas.microsoft.com/office/drawing/2014/main" id="{967154CA-BE52-462E-AD4F-A0E69EBD063D}"/>
              </a:ext>
            </a:extLst>
          </p:cNvPr>
          <p:cNvPicPr>
            <a:picLocks noChangeAspect="1"/>
          </p:cNvPicPr>
          <p:nvPr/>
        </p:nvPicPr>
        <p:blipFill>
          <a:blip r:embed="rId5"/>
          <a:stretch>
            <a:fillRect/>
          </a:stretch>
        </p:blipFill>
        <p:spPr>
          <a:xfrm>
            <a:off x="982569" y="1612531"/>
            <a:ext cx="6413630" cy="3768497"/>
          </a:xfrm>
          <a:prstGeom prst="rect">
            <a:avLst/>
          </a:prstGeom>
        </p:spPr>
      </p:pic>
    </p:spTree>
    <p:extLst>
      <p:ext uri="{BB962C8B-B14F-4D97-AF65-F5344CB8AC3E}">
        <p14:creationId xmlns:p14="http://schemas.microsoft.com/office/powerpoint/2010/main" val="3337368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Демонизация процесса </a:t>
            </a:r>
            <a:r>
              <a:rPr lang="en-US" b="0" dirty="0">
                <a:latin typeface="+mj-lt"/>
              </a:rPr>
              <a:t>[</a:t>
            </a:r>
            <a:r>
              <a:rPr lang="ru-RU" b="0" dirty="0">
                <a:latin typeface="+mj-lt"/>
              </a:rPr>
              <a:t>2</a:t>
            </a:r>
            <a:r>
              <a:rPr lang="en-US" b="0" dirty="0">
                <a:latin typeface="+mj-lt"/>
              </a:rPr>
              <a:t>]</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67</a:t>
            </a:fld>
            <a:endParaRPr dirty="0"/>
          </a:p>
        </p:txBody>
      </p:sp>
      <p:sp>
        <p:nvSpPr>
          <p:cNvPr id="7" name="TextBox 6">
            <a:extLst>
              <a:ext uri="{FF2B5EF4-FFF2-40B4-BE49-F238E27FC236}">
                <a16:creationId xmlns:a16="http://schemas.microsoft.com/office/drawing/2014/main" id="{31D89D68-F6A0-4DBD-9CF6-C308DC99DFB9}"/>
              </a:ext>
            </a:extLst>
          </p:cNvPr>
          <p:cNvSpPr txBox="1"/>
          <p:nvPr/>
        </p:nvSpPr>
        <p:spPr>
          <a:xfrm>
            <a:off x="8037975" y="6179690"/>
            <a:ext cx="1954381" cy="307777"/>
          </a:xfrm>
          <a:prstGeom prst="rect">
            <a:avLst/>
          </a:prstGeom>
          <a:noFill/>
        </p:spPr>
        <p:txBody>
          <a:bodyPr wrap="none" rtlCol="0">
            <a:spAutoFit/>
          </a:bodyPr>
          <a:lstStyle/>
          <a:p>
            <a:r>
              <a:rPr lang="ru-RU" dirty="0">
                <a:hlinkClick r:id="rId3"/>
              </a:rPr>
              <a:t>10_</a:t>
            </a:r>
            <a:r>
              <a:rPr lang="en-US" dirty="0">
                <a:hlinkClick r:id="rId3"/>
              </a:rPr>
              <a:t>users/</a:t>
            </a:r>
            <a:r>
              <a:rPr lang="ru-RU" dirty="0">
                <a:hlinkClick r:id="rId3"/>
              </a:rPr>
              <a:t>9</a:t>
            </a:r>
            <a:r>
              <a:rPr lang="en-US" dirty="0">
                <a:hlinkClick r:id="rId3"/>
              </a:rPr>
              <a:t>_</a:t>
            </a:r>
            <a:r>
              <a:rPr lang="en-US" dirty="0" err="1">
                <a:hlinkClick r:id="rId3"/>
              </a:rPr>
              <a:t>daemon.c</a:t>
            </a:r>
            <a:endParaRPr lang="ru-RU" dirty="0"/>
          </a:p>
        </p:txBody>
      </p:sp>
      <p:pic>
        <p:nvPicPr>
          <p:cNvPr id="3" name="Picture 2">
            <a:extLst>
              <a:ext uri="{FF2B5EF4-FFF2-40B4-BE49-F238E27FC236}">
                <a16:creationId xmlns:a16="http://schemas.microsoft.com/office/drawing/2014/main" id="{3686858B-D495-4D3E-AA5D-CCAF17417099}"/>
              </a:ext>
            </a:extLst>
          </p:cNvPr>
          <p:cNvPicPr>
            <a:picLocks noChangeAspect="1"/>
          </p:cNvPicPr>
          <p:nvPr/>
        </p:nvPicPr>
        <p:blipFill>
          <a:blip r:embed="rId4"/>
          <a:stretch>
            <a:fillRect/>
          </a:stretch>
        </p:blipFill>
        <p:spPr>
          <a:xfrm>
            <a:off x="982569" y="1612532"/>
            <a:ext cx="5947009" cy="3768498"/>
          </a:xfrm>
          <a:prstGeom prst="rect">
            <a:avLst/>
          </a:prstGeom>
        </p:spPr>
      </p:pic>
      <p:pic>
        <p:nvPicPr>
          <p:cNvPr id="6" name="Picture 5">
            <a:extLst>
              <a:ext uri="{FF2B5EF4-FFF2-40B4-BE49-F238E27FC236}">
                <a16:creationId xmlns:a16="http://schemas.microsoft.com/office/drawing/2014/main" id="{967154CA-BE52-462E-AD4F-A0E69EBD063D}"/>
              </a:ext>
            </a:extLst>
          </p:cNvPr>
          <p:cNvPicPr>
            <a:picLocks noChangeAspect="1"/>
          </p:cNvPicPr>
          <p:nvPr/>
        </p:nvPicPr>
        <p:blipFill>
          <a:blip r:embed="rId5"/>
          <a:stretch>
            <a:fillRect/>
          </a:stretch>
        </p:blipFill>
        <p:spPr>
          <a:xfrm>
            <a:off x="982569" y="1612531"/>
            <a:ext cx="6413630" cy="3768497"/>
          </a:xfrm>
          <a:prstGeom prst="rect">
            <a:avLst/>
          </a:prstGeom>
        </p:spPr>
      </p:pic>
      <p:pic>
        <p:nvPicPr>
          <p:cNvPr id="2" name="Picture 1">
            <a:extLst>
              <a:ext uri="{FF2B5EF4-FFF2-40B4-BE49-F238E27FC236}">
                <a16:creationId xmlns:a16="http://schemas.microsoft.com/office/drawing/2014/main" id="{06971A8B-2CEE-40ED-9F90-F61FB7AC94D2}"/>
              </a:ext>
            </a:extLst>
          </p:cNvPr>
          <p:cNvPicPr>
            <a:picLocks noChangeAspect="1"/>
          </p:cNvPicPr>
          <p:nvPr/>
        </p:nvPicPr>
        <p:blipFill>
          <a:blip r:embed="rId6"/>
          <a:stretch>
            <a:fillRect/>
          </a:stretch>
        </p:blipFill>
        <p:spPr>
          <a:xfrm>
            <a:off x="1100399" y="1612529"/>
            <a:ext cx="6455186" cy="3796595"/>
          </a:xfrm>
          <a:prstGeom prst="rect">
            <a:avLst/>
          </a:prstGeom>
        </p:spPr>
      </p:pic>
    </p:spTree>
    <p:extLst>
      <p:ext uri="{BB962C8B-B14F-4D97-AF65-F5344CB8AC3E}">
        <p14:creationId xmlns:p14="http://schemas.microsoft.com/office/powerpoint/2010/main" val="488948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Демонизация процесса </a:t>
            </a:r>
            <a:r>
              <a:rPr lang="en-US" b="0" dirty="0">
                <a:latin typeface="+mj-lt"/>
              </a:rPr>
              <a:t>[</a:t>
            </a:r>
            <a:r>
              <a:rPr lang="ru-RU" b="0" dirty="0">
                <a:latin typeface="+mj-lt"/>
              </a:rPr>
              <a:t>2</a:t>
            </a:r>
            <a:r>
              <a:rPr lang="en-US" b="0" dirty="0">
                <a:latin typeface="+mj-lt"/>
              </a:rPr>
              <a:t>]</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68</a:t>
            </a:fld>
            <a:endParaRPr dirty="0"/>
          </a:p>
        </p:txBody>
      </p:sp>
      <p:sp>
        <p:nvSpPr>
          <p:cNvPr id="7" name="TextBox 6">
            <a:extLst>
              <a:ext uri="{FF2B5EF4-FFF2-40B4-BE49-F238E27FC236}">
                <a16:creationId xmlns:a16="http://schemas.microsoft.com/office/drawing/2014/main" id="{31D89D68-F6A0-4DBD-9CF6-C308DC99DFB9}"/>
              </a:ext>
            </a:extLst>
          </p:cNvPr>
          <p:cNvSpPr txBox="1"/>
          <p:nvPr/>
        </p:nvSpPr>
        <p:spPr>
          <a:xfrm>
            <a:off x="8037975" y="6179690"/>
            <a:ext cx="1954381" cy="307777"/>
          </a:xfrm>
          <a:prstGeom prst="rect">
            <a:avLst/>
          </a:prstGeom>
          <a:noFill/>
        </p:spPr>
        <p:txBody>
          <a:bodyPr wrap="none" rtlCol="0">
            <a:spAutoFit/>
          </a:bodyPr>
          <a:lstStyle/>
          <a:p>
            <a:r>
              <a:rPr lang="ru-RU" dirty="0">
                <a:hlinkClick r:id="rId3"/>
              </a:rPr>
              <a:t>10_</a:t>
            </a:r>
            <a:r>
              <a:rPr lang="en-US" dirty="0">
                <a:hlinkClick r:id="rId3"/>
              </a:rPr>
              <a:t>users/</a:t>
            </a:r>
            <a:r>
              <a:rPr lang="ru-RU" dirty="0">
                <a:hlinkClick r:id="rId3"/>
              </a:rPr>
              <a:t>9</a:t>
            </a:r>
            <a:r>
              <a:rPr lang="en-US" dirty="0">
                <a:hlinkClick r:id="rId3"/>
              </a:rPr>
              <a:t>_</a:t>
            </a:r>
            <a:r>
              <a:rPr lang="en-US" dirty="0" err="1">
                <a:hlinkClick r:id="rId3"/>
              </a:rPr>
              <a:t>daemon.c</a:t>
            </a:r>
            <a:endParaRPr lang="ru-RU" dirty="0"/>
          </a:p>
        </p:txBody>
      </p:sp>
      <p:pic>
        <p:nvPicPr>
          <p:cNvPr id="3" name="Picture 2">
            <a:extLst>
              <a:ext uri="{FF2B5EF4-FFF2-40B4-BE49-F238E27FC236}">
                <a16:creationId xmlns:a16="http://schemas.microsoft.com/office/drawing/2014/main" id="{3686858B-D495-4D3E-AA5D-CCAF17417099}"/>
              </a:ext>
            </a:extLst>
          </p:cNvPr>
          <p:cNvPicPr>
            <a:picLocks noChangeAspect="1"/>
          </p:cNvPicPr>
          <p:nvPr/>
        </p:nvPicPr>
        <p:blipFill>
          <a:blip r:embed="rId4"/>
          <a:stretch>
            <a:fillRect/>
          </a:stretch>
        </p:blipFill>
        <p:spPr>
          <a:xfrm>
            <a:off x="982569" y="1612532"/>
            <a:ext cx="5947009" cy="3768498"/>
          </a:xfrm>
          <a:prstGeom prst="rect">
            <a:avLst/>
          </a:prstGeom>
        </p:spPr>
      </p:pic>
      <p:pic>
        <p:nvPicPr>
          <p:cNvPr id="6" name="Picture 5">
            <a:extLst>
              <a:ext uri="{FF2B5EF4-FFF2-40B4-BE49-F238E27FC236}">
                <a16:creationId xmlns:a16="http://schemas.microsoft.com/office/drawing/2014/main" id="{967154CA-BE52-462E-AD4F-A0E69EBD063D}"/>
              </a:ext>
            </a:extLst>
          </p:cNvPr>
          <p:cNvPicPr>
            <a:picLocks noChangeAspect="1"/>
          </p:cNvPicPr>
          <p:nvPr/>
        </p:nvPicPr>
        <p:blipFill>
          <a:blip r:embed="rId5"/>
          <a:stretch>
            <a:fillRect/>
          </a:stretch>
        </p:blipFill>
        <p:spPr>
          <a:xfrm>
            <a:off x="982569" y="1612531"/>
            <a:ext cx="6413630" cy="3768497"/>
          </a:xfrm>
          <a:prstGeom prst="rect">
            <a:avLst/>
          </a:prstGeom>
        </p:spPr>
      </p:pic>
      <p:pic>
        <p:nvPicPr>
          <p:cNvPr id="2" name="Picture 1">
            <a:extLst>
              <a:ext uri="{FF2B5EF4-FFF2-40B4-BE49-F238E27FC236}">
                <a16:creationId xmlns:a16="http://schemas.microsoft.com/office/drawing/2014/main" id="{06971A8B-2CEE-40ED-9F90-F61FB7AC94D2}"/>
              </a:ext>
            </a:extLst>
          </p:cNvPr>
          <p:cNvPicPr>
            <a:picLocks noChangeAspect="1"/>
          </p:cNvPicPr>
          <p:nvPr/>
        </p:nvPicPr>
        <p:blipFill>
          <a:blip r:embed="rId6"/>
          <a:stretch>
            <a:fillRect/>
          </a:stretch>
        </p:blipFill>
        <p:spPr>
          <a:xfrm>
            <a:off x="1100399" y="1612529"/>
            <a:ext cx="6455186" cy="3796595"/>
          </a:xfrm>
          <a:prstGeom prst="rect">
            <a:avLst/>
          </a:prstGeom>
        </p:spPr>
      </p:pic>
      <p:pic>
        <p:nvPicPr>
          <p:cNvPr id="8" name="Picture 7">
            <a:extLst>
              <a:ext uri="{FF2B5EF4-FFF2-40B4-BE49-F238E27FC236}">
                <a16:creationId xmlns:a16="http://schemas.microsoft.com/office/drawing/2014/main" id="{A7916DD3-5A63-47D1-94A7-2A905BBC7896}"/>
              </a:ext>
            </a:extLst>
          </p:cNvPr>
          <p:cNvPicPr>
            <a:picLocks noChangeAspect="1"/>
          </p:cNvPicPr>
          <p:nvPr/>
        </p:nvPicPr>
        <p:blipFill>
          <a:blip r:embed="rId7"/>
          <a:stretch>
            <a:fillRect/>
          </a:stretch>
        </p:blipFill>
        <p:spPr>
          <a:xfrm>
            <a:off x="1218229" y="1572480"/>
            <a:ext cx="6337356" cy="3808881"/>
          </a:xfrm>
          <a:prstGeom prst="rect">
            <a:avLst/>
          </a:prstGeom>
        </p:spPr>
      </p:pic>
    </p:spTree>
    <p:extLst>
      <p:ext uri="{BB962C8B-B14F-4D97-AF65-F5344CB8AC3E}">
        <p14:creationId xmlns:p14="http://schemas.microsoft.com/office/powerpoint/2010/main" val="3035481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Демонизация процесса </a:t>
            </a:r>
            <a:r>
              <a:rPr lang="en-US" b="0" dirty="0">
                <a:latin typeface="+mj-lt"/>
              </a:rPr>
              <a:t>[</a:t>
            </a:r>
            <a:r>
              <a:rPr lang="ru-RU" b="0" dirty="0">
                <a:latin typeface="+mj-lt"/>
              </a:rPr>
              <a:t>2</a:t>
            </a:r>
            <a:r>
              <a:rPr lang="en-US" b="0" dirty="0">
                <a:latin typeface="+mj-lt"/>
              </a:rPr>
              <a:t>]</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69</a:t>
            </a:fld>
            <a:endParaRPr dirty="0"/>
          </a:p>
        </p:txBody>
      </p:sp>
      <p:sp>
        <p:nvSpPr>
          <p:cNvPr id="7" name="TextBox 6">
            <a:extLst>
              <a:ext uri="{FF2B5EF4-FFF2-40B4-BE49-F238E27FC236}">
                <a16:creationId xmlns:a16="http://schemas.microsoft.com/office/drawing/2014/main" id="{31D89D68-F6A0-4DBD-9CF6-C308DC99DFB9}"/>
              </a:ext>
            </a:extLst>
          </p:cNvPr>
          <p:cNvSpPr txBox="1"/>
          <p:nvPr/>
        </p:nvSpPr>
        <p:spPr>
          <a:xfrm>
            <a:off x="8037975" y="6179690"/>
            <a:ext cx="1954381" cy="307777"/>
          </a:xfrm>
          <a:prstGeom prst="rect">
            <a:avLst/>
          </a:prstGeom>
          <a:noFill/>
        </p:spPr>
        <p:txBody>
          <a:bodyPr wrap="none" rtlCol="0">
            <a:spAutoFit/>
          </a:bodyPr>
          <a:lstStyle/>
          <a:p>
            <a:r>
              <a:rPr lang="ru-RU" dirty="0">
                <a:hlinkClick r:id="rId3"/>
              </a:rPr>
              <a:t>10_</a:t>
            </a:r>
            <a:r>
              <a:rPr lang="en-US" dirty="0">
                <a:hlinkClick r:id="rId3"/>
              </a:rPr>
              <a:t>users/</a:t>
            </a:r>
            <a:r>
              <a:rPr lang="ru-RU" dirty="0">
                <a:hlinkClick r:id="rId3"/>
              </a:rPr>
              <a:t>9</a:t>
            </a:r>
            <a:r>
              <a:rPr lang="en-US" dirty="0">
                <a:hlinkClick r:id="rId3"/>
              </a:rPr>
              <a:t>_</a:t>
            </a:r>
            <a:r>
              <a:rPr lang="en-US" dirty="0" err="1">
                <a:hlinkClick r:id="rId3"/>
              </a:rPr>
              <a:t>daemon.c</a:t>
            </a:r>
            <a:endParaRPr lang="ru-RU" dirty="0"/>
          </a:p>
        </p:txBody>
      </p:sp>
      <p:pic>
        <p:nvPicPr>
          <p:cNvPr id="3" name="Picture 2">
            <a:extLst>
              <a:ext uri="{FF2B5EF4-FFF2-40B4-BE49-F238E27FC236}">
                <a16:creationId xmlns:a16="http://schemas.microsoft.com/office/drawing/2014/main" id="{3686858B-D495-4D3E-AA5D-CCAF17417099}"/>
              </a:ext>
            </a:extLst>
          </p:cNvPr>
          <p:cNvPicPr>
            <a:picLocks noChangeAspect="1"/>
          </p:cNvPicPr>
          <p:nvPr/>
        </p:nvPicPr>
        <p:blipFill>
          <a:blip r:embed="rId4"/>
          <a:stretch>
            <a:fillRect/>
          </a:stretch>
        </p:blipFill>
        <p:spPr>
          <a:xfrm>
            <a:off x="982569" y="1612532"/>
            <a:ext cx="5947009" cy="3768498"/>
          </a:xfrm>
          <a:prstGeom prst="rect">
            <a:avLst/>
          </a:prstGeom>
        </p:spPr>
      </p:pic>
      <p:pic>
        <p:nvPicPr>
          <p:cNvPr id="6" name="Picture 5">
            <a:extLst>
              <a:ext uri="{FF2B5EF4-FFF2-40B4-BE49-F238E27FC236}">
                <a16:creationId xmlns:a16="http://schemas.microsoft.com/office/drawing/2014/main" id="{967154CA-BE52-462E-AD4F-A0E69EBD063D}"/>
              </a:ext>
            </a:extLst>
          </p:cNvPr>
          <p:cNvPicPr>
            <a:picLocks noChangeAspect="1"/>
          </p:cNvPicPr>
          <p:nvPr/>
        </p:nvPicPr>
        <p:blipFill>
          <a:blip r:embed="rId5"/>
          <a:stretch>
            <a:fillRect/>
          </a:stretch>
        </p:blipFill>
        <p:spPr>
          <a:xfrm>
            <a:off x="982569" y="1612531"/>
            <a:ext cx="6413630" cy="3768497"/>
          </a:xfrm>
          <a:prstGeom prst="rect">
            <a:avLst/>
          </a:prstGeom>
        </p:spPr>
      </p:pic>
      <p:pic>
        <p:nvPicPr>
          <p:cNvPr id="2" name="Picture 1">
            <a:extLst>
              <a:ext uri="{FF2B5EF4-FFF2-40B4-BE49-F238E27FC236}">
                <a16:creationId xmlns:a16="http://schemas.microsoft.com/office/drawing/2014/main" id="{06971A8B-2CEE-40ED-9F90-F61FB7AC94D2}"/>
              </a:ext>
            </a:extLst>
          </p:cNvPr>
          <p:cNvPicPr>
            <a:picLocks noChangeAspect="1"/>
          </p:cNvPicPr>
          <p:nvPr/>
        </p:nvPicPr>
        <p:blipFill>
          <a:blip r:embed="rId6"/>
          <a:stretch>
            <a:fillRect/>
          </a:stretch>
        </p:blipFill>
        <p:spPr>
          <a:xfrm>
            <a:off x="1100399" y="1612529"/>
            <a:ext cx="6455186" cy="3796595"/>
          </a:xfrm>
          <a:prstGeom prst="rect">
            <a:avLst/>
          </a:prstGeom>
        </p:spPr>
      </p:pic>
      <p:pic>
        <p:nvPicPr>
          <p:cNvPr id="8" name="Picture 7">
            <a:extLst>
              <a:ext uri="{FF2B5EF4-FFF2-40B4-BE49-F238E27FC236}">
                <a16:creationId xmlns:a16="http://schemas.microsoft.com/office/drawing/2014/main" id="{A7916DD3-5A63-47D1-94A7-2A905BBC7896}"/>
              </a:ext>
            </a:extLst>
          </p:cNvPr>
          <p:cNvPicPr>
            <a:picLocks noChangeAspect="1"/>
          </p:cNvPicPr>
          <p:nvPr/>
        </p:nvPicPr>
        <p:blipFill>
          <a:blip r:embed="rId7"/>
          <a:stretch>
            <a:fillRect/>
          </a:stretch>
        </p:blipFill>
        <p:spPr>
          <a:xfrm>
            <a:off x="1218229" y="1572480"/>
            <a:ext cx="6337356" cy="3808881"/>
          </a:xfrm>
          <a:prstGeom prst="rect">
            <a:avLst/>
          </a:prstGeom>
        </p:spPr>
      </p:pic>
      <p:pic>
        <p:nvPicPr>
          <p:cNvPr id="9" name="Picture 8">
            <a:extLst>
              <a:ext uri="{FF2B5EF4-FFF2-40B4-BE49-F238E27FC236}">
                <a16:creationId xmlns:a16="http://schemas.microsoft.com/office/drawing/2014/main" id="{DFCC972E-960C-4529-BFDF-8D4132419F39}"/>
              </a:ext>
            </a:extLst>
          </p:cNvPr>
          <p:cNvPicPr>
            <a:picLocks noChangeAspect="1"/>
          </p:cNvPicPr>
          <p:nvPr/>
        </p:nvPicPr>
        <p:blipFill>
          <a:blip r:embed="rId8"/>
          <a:stretch>
            <a:fillRect/>
          </a:stretch>
        </p:blipFill>
        <p:spPr>
          <a:xfrm>
            <a:off x="1160064" y="1563293"/>
            <a:ext cx="6301251" cy="3837653"/>
          </a:xfrm>
          <a:prstGeom prst="rect">
            <a:avLst/>
          </a:prstGeom>
        </p:spPr>
      </p:pic>
    </p:spTree>
    <p:extLst>
      <p:ext uri="{BB962C8B-B14F-4D97-AF65-F5344CB8AC3E}">
        <p14:creationId xmlns:p14="http://schemas.microsoft.com/office/powerpoint/2010/main" val="393794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[2]</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7</a:t>
            </a:fld>
            <a:endParaRPr/>
          </a:p>
        </p:txBody>
      </p:sp>
      <p:pic>
        <p:nvPicPr>
          <p:cNvPr id="2" name="Picture 1">
            <a:extLst>
              <a:ext uri="{FF2B5EF4-FFF2-40B4-BE49-F238E27FC236}">
                <a16:creationId xmlns:a16="http://schemas.microsoft.com/office/drawing/2014/main" id="{5EB11CF9-24C6-4403-9404-7DEC6AB90AAA}"/>
              </a:ext>
            </a:extLst>
          </p:cNvPr>
          <p:cNvPicPr>
            <a:picLocks noChangeAspect="1"/>
          </p:cNvPicPr>
          <p:nvPr/>
        </p:nvPicPr>
        <p:blipFill>
          <a:blip r:embed="rId3"/>
          <a:stretch>
            <a:fillRect/>
          </a:stretch>
        </p:blipFill>
        <p:spPr>
          <a:xfrm>
            <a:off x="1667108" y="1427517"/>
            <a:ext cx="7019693" cy="2195610"/>
          </a:xfrm>
          <a:prstGeom prst="rect">
            <a:avLst/>
          </a:prstGeom>
        </p:spPr>
      </p:pic>
    </p:spTree>
    <p:extLst>
      <p:ext uri="{BB962C8B-B14F-4D97-AF65-F5344CB8AC3E}">
        <p14:creationId xmlns:p14="http://schemas.microsoft.com/office/powerpoint/2010/main" val="30273103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Демонизация процесса </a:t>
            </a:r>
            <a:r>
              <a:rPr lang="en-US" b="0" dirty="0">
                <a:latin typeface="+mj-lt"/>
              </a:rPr>
              <a:t>[3]</a:t>
            </a:r>
            <a:endParaRPr lang="ru-RU" b="0" dirty="0">
              <a:latin typeface="+mj-lt"/>
            </a:endParaRP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dirty="0"/>
              <a:t>#0</a:t>
            </a:r>
            <a:fld id="{00000000-1234-1234-1234-123412341234}" type="slidenum">
              <a:rPr lang="ru-RU" smtClean="0"/>
              <a:t>70</a:t>
            </a:fld>
            <a:endParaRPr dirty="0"/>
          </a:p>
        </p:txBody>
      </p:sp>
      <p:sp>
        <p:nvSpPr>
          <p:cNvPr id="7" name="TextBox 6">
            <a:extLst>
              <a:ext uri="{FF2B5EF4-FFF2-40B4-BE49-F238E27FC236}">
                <a16:creationId xmlns:a16="http://schemas.microsoft.com/office/drawing/2014/main" id="{31D89D68-F6A0-4DBD-9CF6-C308DC99DFB9}"/>
              </a:ext>
            </a:extLst>
          </p:cNvPr>
          <p:cNvSpPr txBox="1"/>
          <p:nvPr/>
        </p:nvSpPr>
        <p:spPr>
          <a:xfrm>
            <a:off x="8037975" y="6179690"/>
            <a:ext cx="1954381" cy="307777"/>
          </a:xfrm>
          <a:prstGeom prst="rect">
            <a:avLst/>
          </a:prstGeom>
          <a:noFill/>
        </p:spPr>
        <p:txBody>
          <a:bodyPr wrap="none" rtlCol="0">
            <a:spAutoFit/>
          </a:bodyPr>
          <a:lstStyle/>
          <a:p>
            <a:r>
              <a:rPr lang="ru-RU" dirty="0">
                <a:hlinkClick r:id="rId3"/>
              </a:rPr>
              <a:t>10_</a:t>
            </a:r>
            <a:r>
              <a:rPr lang="en-US" dirty="0">
                <a:hlinkClick r:id="rId3"/>
              </a:rPr>
              <a:t>users/</a:t>
            </a:r>
            <a:r>
              <a:rPr lang="ru-RU" dirty="0">
                <a:hlinkClick r:id="rId3"/>
              </a:rPr>
              <a:t>9</a:t>
            </a:r>
            <a:r>
              <a:rPr lang="en-US" dirty="0">
                <a:hlinkClick r:id="rId3"/>
              </a:rPr>
              <a:t>_</a:t>
            </a:r>
            <a:r>
              <a:rPr lang="en-US" dirty="0" err="1">
                <a:hlinkClick r:id="rId3"/>
              </a:rPr>
              <a:t>daemon.c</a:t>
            </a:r>
            <a:endParaRPr lang="ru-RU" dirty="0"/>
          </a:p>
        </p:txBody>
      </p:sp>
      <p:sp>
        <p:nvSpPr>
          <p:cNvPr id="10" name="TextBox 9">
            <a:extLst>
              <a:ext uri="{FF2B5EF4-FFF2-40B4-BE49-F238E27FC236}">
                <a16:creationId xmlns:a16="http://schemas.microsoft.com/office/drawing/2014/main" id="{3146A1B1-5391-4C06-A04E-282CC36975C9}"/>
              </a:ext>
            </a:extLst>
          </p:cNvPr>
          <p:cNvSpPr txBox="1"/>
          <p:nvPr/>
        </p:nvSpPr>
        <p:spPr>
          <a:xfrm>
            <a:off x="8037974" y="5915492"/>
            <a:ext cx="1726755" cy="307777"/>
          </a:xfrm>
          <a:prstGeom prst="rect">
            <a:avLst/>
          </a:prstGeom>
          <a:noFill/>
        </p:spPr>
        <p:txBody>
          <a:bodyPr wrap="none" rtlCol="0">
            <a:spAutoFit/>
          </a:bodyPr>
          <a:lstStyle/>
          <a:p>
            <a:r>
              <a:rPr lang="ru-RU" dirty="0">
                <a:hlinkClick r:id="rId3"/>
              </a:rPr>
              <a:t>10_</a:t>
            </a:r>
            <a:r>
              <a:rPr lang="en-US" dirty="0">
                <a:hlinkClick r:id="rId3"/>
              </a:rPr>
              <a:t>users/</a:t>
            </a:r>
            <a:r>
              <a:rPr lang="ru-RU" dirty="0">
                <a:hlinkClick r:id="rId3"/>
              </a:rPr>
              <a:t>9</a:t>
            </a:r>
            <a:r>
              <a:rPr lang="en-US" dirty="0">
                <a:hlinkClick r:id="rId3"/>
              </a:rPr>
              <a:t>_</a:t>
            </a:r>
            <a:r>
              <a:rPr lang="en-US" dirty="0" err="1">
                <a:hlinkClick r:id="rId3"/>
              </a:rPr>
              <a:t>client.c</a:t>
            </a:r>
            <a:endParaRPr lang="ru-RU" dirty="0"/>
          </a:p>
        </p:txBody>
      </p:sp>
      <p:pic>
        <p:nvPicPr>
          <p:cNvPr id="13" name="Picture 12">
            <a:extLst>
              <a:ext uri="{FF2B5EF4-FFF2-40B4-BE49-F238E27FC236}">
                <a16:creationId xmlns:a16="http://schemas.microsoft.com/office/drawing/2014/main" id="{7BFED056-E138-43FF-906B-8DAE0B166EC4}"/>
              </a:ext>
            </a:extLst>
          </p:cNvPr>
          <p:cNvPicPr>
            <a:picLocks noChangeAspect="1"/>
          </p:cNvPicPr>
          <p:nvPr/>
        </p:nvPicPr>
        <p:blipFill>
          <a:blip r:embed="rId4"/>
          <a:stretch>
            <a:fillRect/>
          </a:stretch>
        </p:blipFill>
        <p:spPr>
          <a:xfrm>
            <a:off x="679833" y="1737973"/>
            <a:ext cx="3490679" cy="3992252"/>
          </a:xfrm>
          <a:prstGeom prst="rect">
            <a:avLst/>
          </a:prstGeom>
        </p:spPr>
      </p:pic>
    </p:spTree>
    <p:extLst>
      <p:ext uri="{BB962C8B-B14F-4D97-AF65-F5344CB8AC3E}">
        <p14:creationId xmlns:p14="http://schemas.microsoft.com/office/powerpoint/2010/main" val="2862575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9"/>
          <p:cNvSpPr txBox="1">
            <a:spLocks noGrp="1"/>
          </p:cNvSpPr>
          <p:nvPr>
            <p:ph type="body" idx="1"/>
          </p:nvPr>
        </p:nvSpPr>
        <p:spPr>
          <a:xfrm>
            <a:off x="994677" y="3062982"/>
            <a:ext cx="4274127" cy="108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3200"/>
              <a:buNone/>
            </a:pPr>
            <a:r>
              <a:rPr lang="ru-RU"/>
              <a:t>Напоминание оставить отзыв</a:t>
            </a:r>
            <a:endParaRPr/>
          </a:p>
        </p:txBody>
      </p:sp>
      <p:sp>
        <p:nvSpPr>
          <p:cNvPr id="1415" name="Google Shape;1415;p9"/>
          <p:cNvSpPr txBox="1">
            <a:spLocks noGrp="1"/>
          </p:cNvSpPr>
          <p:nvPr>
            <p:ph type="sldNum" idx="12"/>
          </p:nvPr>
        </p:nvSpPr>
        <p:spPr>
          <a:xfrm>
            <a:off x="215858" y="5855667"/>
            <a:ext cx="2743200" cy="12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5F6F6"/>
              </a:buClr>
              <a:buSzPts val="4800"/>
              <a:buFont typeface="Arial"/>
              <a:buNone/>
            </a:pPr>
            <a:r>
              <a:rPr lang="ru-RU"/>
              <a:t>#0</a:t>
            </a:r>
            <a:fld id="{00000000-1234-1234-1234-123412341234}" type="slidenum">
              <a:rPr lang="ru-RU"/>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[2]</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8</a:t>
            </a:fld>
            <a:endParaRPr/>
          </a:p>
        </p:txBody>
      </p:sp>
      <p:pic>
        <p:nvPicPr>
          <p:cNvPr id="2" name="Picture 1">
            <a:extLst>
              <a:ext uri="{FF2B5EF4-FFF2-40B4-BE49-F238E27FC236}">
                <a16:creationId xmlns:a16="http://schemas.microsoft.com/office/drawing/2014/main" id="{5EB11CF9-24C6-4403-9404-7DEC6AB90AAA}"/>
              </a:ext>
            </a:extLst>
          </p:cNvPr>
          <p:cNvPicPr>
            <a:picLocks noChangeAspect="1"/>
          </p:cNvPicPr>
          <p:nvPr/>
        </p:nvPicPr>
        <p:blipFill>
          <a:blip r:embed="rId3"/>
          <a:stretch>
            <a:fillRect/>
          </a:stretch>
        </p:blipFill>
        <p:spPr>
          <a:xfrm>
            <a:off x="1667108" y="1427517"/>
            <a:ext cx="7019693" cy="2195610"/>
          </a:xfrm>
          <a:prstGeom prst="rect">
            <a:avLst/>
          </a:prstGeom>
        </p:spPr>
      </p:pic>
      <p:pic>
        <p:nvPicPr>
          <p:cNvPr id="6" name="Picture 5">
            <a:extLst>
              <a:ext uri="{FF2B5EF4-FFF2-40B4-BE49-F238E27FC236}">
                <a16:creationId xmlns:a16="http://schemas.microsoft.com/office/drawing/2014/main" id="{6C49CB01-3CF7-4203-A4C9-3A02C7549392}"/>
              </a:ext>
            </a:extLst>
          </p:cNvPr>
          <p:cNvPicPr>
            <a:picLocks noChangeAspect="1"/>
          </p:cNvPicPr>
          <p:nvPr/>
        </p:nvPicPr>
        <p:blipFill>
          <a:blip r:embed="rId4"/>
          <a:stretch>
            <a:fillRect/>
          </a:stretch>
        </p:blipFill>
        <p:spPr>
          <a:xfrm>
            <a:off x="634359" y="3623127"/>
            <a:ext cx="7086600" cy="2986524"/>
          </a:xfrm>
          <a:prstGeom prst="rect">
            <a:avLst/>
          </a:prstGeom>
        </p:spPr>
      </p:pic>
      <p:sp>
        <p:nvSpPr>
          <p:cNvPr id="7" name="TextBox 6">
            <a:extLst>
              <a:ext uri="{FF2B5EF4-FFF2-40B4-BE49-F238E27FC236}">
                <a16:creationId xmlns:a16="http://schemas.microsoft.com/office/drawing/2014/main" id="{1B29CF84-BC06-4961-A539-358CEEA84C0A}"/>
              </a:ext>
            </a:extLst>
          </p:cNvPr>
          <p:cNvSpPr txBox="1"/>
          <p:nvPr/>
        </p:nvSpPr>
        <p:spPr>
          <a:xfrm>
            <a:off x="7911790" y="6188927"/>
            <a:ext cx="2053767" cy="307777"/>
          </a:xfrm>
          <a:prstGeom prst="rect">
            <a:avLst/>
          </a:prstGeom>
          <a:noFill/>
        </p:spPr>
        <p:txBody>
          <a:bodyPr wrap="none" rtlCol="0">
            <a:spAutoFit/>
          </a:bodyPr>
          <a:lstStyle/>
          <a:p>
            <a:r>
              <a:rPr lang="ru-RU" dirty="0">
                <a:hlinkClick r:id="rId5"/>
              </a:rPr>
              <a:t>10_</a:t>
            </a:r>
            <a:r>
              <a:rPr lang="en-US" dirty="0">
                <a:hlinkClick r:id="rId5"/>
              </a:rPr>
              <a:t>users/1_useradd.sh</a:t>
            </a:r>
            <a:endParaRPr lang="ru-RU" dirty="0"/>
          </a:p>
        </p:txBody>
      </p:sp>
    </p:spTree>
    <p:extLst>
      <p:ext uri="{BB962C8B-B14F-4D97-AF65-F5344CB8AC3E}">
        <p14:creationId xmlns:p14="http://schemas.microsoft.com/office/powerpoint/2010/main" val="3130136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39D65E-01F7-417D-B8F3-2B72B8FF2AC2}"/>
              </a:ext>
            </a:extLst>
          </p:cNvPr>
          <p:cNvSpPr>
            <a:spLocks noGrp="1"/>
          </p:cNvSpPr>
          <p:nvPr>
            <p:ph type="body" idx="1"/>
          </p:nvPr>
        </p:nvSpPr>
        <p:spPr/>
        <p:txBody>
          <a:bodyPr/>
          <a:lstStyle/>
          <a:p>
            <a:pPr marL="25400" indent="0" fontAlgn="base">
              <a:buNone/>
            </a:pPr>
            <a:r>
              <a:rPr lang="ru-RU" b="0" dirty="0">
                <a:latin typeface="+mj-lt"/>
              </a:rPr>
              <a:t>Пользователи и группы [2]</a:t>
            </a:r>
          </a:p>
        </p:txBody>
      </p:sp>
      <p:sp>
        <p:nvSpPr>
          <p:cNvPr id="4" name="Slide Number Placeholder 3">
            <a:extLst>
              <a:ext uri="{FF2B5EF4-FFF2-40B4-BE49-F238E27FC236}">
                <a16:creationId xmlns:a16="http://schemas.microsoft.com/office/drawing/2014/main" id="{03F1FAA4-640E-4014-B3FC-75F76D43634B}"/>
              </a:ext>
            </a:extLst>
          </p:cNvPr>
          <p:cNvSpPr>
            <a:spLocks noGrp="1"/>
          </p:cNvSpPr>
          <p:nvPr>
            <p:ph type="sldNum" idx="12"/>
          </p:nvPr>
        </p:nvSpPr>
        <p:spPr/>
        <p:txBody>
          <a:bodyPr/>
          <a:lstStyle/>
          <a:p>
            <a:pPr marL="0" lvl="0" indent="0" algn="l" rtl="0">
              <a:spcBef>
                <a:spcPts val="0"/>
              </a:spcBef>
              <a:spcAft>
                <a:spcPts val="0"/>
              </a:spcAft>
              <a:buNone/>
            </a:pPr>
            <a:r>
              <a:rPr lang="ru-RU"/>
              <a:t>#0</a:t>
            </a:r>
            <a:fld id="{00000000-1234-1234-1234-123412341234}" type="slidenum">
              <a:rPr lang="ru-RU" smtClean="0"/>
              <a:t>9</a:t>
            </a:fld>
            <a:endParaRPr/>
          </a:p>
        </p:txBody>
      </p:sp>
      <p:pic>
        <p:nvPicPr>
          <p:cNvPr id="2" name="Picture 1">
            <a:extLst>
              <a:ext uri="{FF2B5EF4-FFF2-40B4-BE49-F238E27FC236}">
                <a16:creationId xmlns:a16="http://schemas.microsoft.com/office/drawing/2014/main" id="{5EB11CF9-24C6-4403-9404-7DEC6AB90AAA}"/>
              </a:ext>
            </a:extLst>
          </p:cNvPr>
          <p:cNvPicPr>
            <a:picLocks noChangeAspect="1"/>
          </p:cNvPicPr>
          <p:nvPr/>
        </p:nvPicPr>
        <p:blipFill>
          <a:blip r:embed="rId3"/>
          <a:stretch>
            <a:fillRect/>
          </a:stretch>
        </p:blipFill>
        <p:spPr>
          <a:xfrm>
            <a:off x="1667108" y="1427517"/>
            <a:ext cx="7019693" cy="2195610"/>
          </a:xfrm>
          <a:prstGeom prst="rect">
            <a:avLst/>
          </a:prstGeom>
        </p:spPr>
      </p:pic>
      <p:pic>
        <p:nvPicPr>
          <p:cNvPr id="6" name="Picture 5">
            <a:extLst>
              <a:ext uri="{FF2B5EF4-FFF2-40B4-BE49-F238E27FC236}">
                <a16:creationId xmlns:a16="http://schemas.microsoft.com/office/drawing/2014/main" id="{6C49CB01-3CF7-4203-A4C9-3A02C7549392}"/>
              </a:ext>
            </a:extLst>
          </p:cNvPr>
          <p:cNvPicPr>
            <a:picLocks noChangeAspect="1"/>
          </p:cNvPicPr>
          <p:nvPr/>
        </p:nvPicPr>
        <p:blipFill>
          <a:blip r:embed="rId4"/>
          <a:stretch>
            <a:fillRect/>
          </a:stretch>
        </p:blipFill>
        <p:spPr>
          <a:xfrm>
            <a:off x="634359" y="3623127"/>
            <a:ext cx="7086600" cy="2986524"/>
          </a:xfrm>
          <a:prstGeom prst="rect">
            <a:avLst/>
          </a:prstGeom>
        </p:spPr>
      </p:pic>
      <p:sp>
        <p:nvSpPr>
          <p:cNvPr id="7" name="TextBox 6">
            <a:extLst>
              <a:ext uri="{FF2B5EF4-FFF2-40B4-BE49-F238E27FC236}">
                <a16:creationId xmlns:a16="http://schemas.microsoft.com/office/drawing/2014/main" id="{1B29CF84-BC06-4961-A539-358CEEA84C0A}"/>
              </a:ext>
            </a:extLst>
          </p:cNvPr>
          <p:cNvSpPr txBox="1"/>
          <p:nvPr/>
        </p:nvSpPr>
        <p:spPr>
          <a:xfrm>
            <a:off x="7911790" y="6188927"/>
            <a:ext cx="2053767" cy="307777"/>
          </a:xfrm>
          <a:prstGeom prst="rect">
            <a:avLst/>
          </a:prstGeom>
          <a:noFill/>
        </p:spPr>
        <p:txBody>
          <a:bodyPr wrap="none" rtlCol="0">
            <a:spAutoFit/>
          </a:bodyPr>
          <a:lstStyle/>
          <a:p>
            <a:r>
              <a:rPr lang="ru-RU" dirty="0">
                <a:hlinkClick r:id="rId5"/>
              </a:rPr>
              <a:t>10_</a:t>
            </a:r>
            <a:r>
              <a:rPr lang="en-US" dirty="0">
                <a:hlinkClick r:id="rId5"/>
              </a:rPr>
              <a:t>users/1_useradd.sh</a:t>
            </a:r>
            <a:endParaRPr lang="ru-RU" dirty="0"/>
          </a:p>
        </p:txBody>
      </p:sp>
      <p:pic>
        <p:nvPicPr>
          <p:cNvPr id="3" name="Picture 2">
            <a:extLst>
              <a:ext uri="{FF2B5EF4-FFF2-40B4-BE49-F238E27FC236}">
                <a16:creationId xmlns:a16="http://schemas.microsoft.com/office/drawing/2014/main" id="{7D354AE7-1F93-4506-83BD-05BB3300E63E}"/>
              </a:ext>
            </a:extLst>
          </p:cNvPr>
          <p:cNvPicPr>
            <a:picLocks noChangeAspect="1"/>
          </p:cNvPicPr>
          <p:nvPr/>
        </p:nvPicPr>
        <p:blipFill>
          <a:blip r:embed="rId6"/>
          <a:stretch>
            <a:fillRect/>
          </a:stretch>
        </p:blipFill>
        <p:spPr>
          <a:xfrm>
            <a:off x="634359" y="3623127"/>
            <a:ext cx="7309625" cy="2942163"/>
          </a:xfrm>
          <a:prstGeom prst="rect">
            <a:avLst/>
          </a:prstGeom>
        </p:spPr>
      </p:pic>
    </p:spTree>
    <p:extLst>
      <p:ext uri="{BB962C8B-B14F-4D97-AF65-F5344CB8AC3E}">
        <p14:creationId xmlns:p14="http://schemas.microsoft.com/office/powerpoint/2010/main" val="2826545461"/>
      </p:ext>
    </p:extLst>
  </p:cSld>
  <p:clrMapOvr>
    <a:masterClrMapping/>
  </p:clrMapOvr>
</p:sld>
</file>

<file path=ppt/theme/theme1.xml><?xml version="1.0" encoding="utf-8"?>
<a:theme xmlns:a="http://schemas.openxmlformats.org/drawingml/2006/main" name="Тема Office">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1734</TotalTime>
  <Words>6187</Words>
  <Application>Microsoft Office PowerPoint</Application>
  <PresentationFormat>Widescreen</PresentationFormat>
  <Paragraphs>277</Paragraphs>
  <Slides>72</Slides>
  <Notes>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Calibri</vt:lpstr>
      <vt:lpstr>Proxima Nova</vt:lpstr>
      <vt:lpstr>Arial</vt:lpstr>
      <vt:lpstr>Noto Sans Symbols</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Kirill Yukhin</cp:lastModifiedBy>
  <cp:revision>30</cp:revision>
  <dcterms:created xsi:type="dcterms:W3CDTF">2020-08-31T13:02:22Z</dcterms:created>
  <dcterms:modified xsi:type="dcterms:W3CDTF">2021-05-13T08:43:44Z</dcterms:modified>
</cp:coreProperties>
</file>